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</p:sldMasterIdLst>
  <p:notesMasterIdLst>
    <p:notesMasterId r:id="rId53"/>
  </p:notesMasterIdLst>
  <p:sldIdLst>
    <p:sldId id="256" r:id="rId2"/>
    <p:sldId id="273" r:id="rId3"/>
    <p:sldId id="272" r:id="rId4"/>
    <p:sldId id="267" r:id="rId5"/>
    <p:sldId id="270" r:id="rId6"/>
    <p:sldId id="264" r:id="rId7"/>
    <p:sldId id="258" r:id="rId8"/>
    <p:sldId id="260" r:id="rId9"/>
    <p:sldId id="259" r:id="rId10"/>
    <p:sldId id="261" r:id="rId11"/>
    <p:sldId id="262" r:id="rId12"/>
    <p:sldId id="266" r:id="rId13"/>
    <p:sldId id="257" r:id="rId14"/>
    <p:sldId id="265" r:id="rId15"/>
    <p:sldId id="263" r:id="rId16"/>
    <p:sldId id="274" r:id="rId17"/>
    <p:sldId id="275" r:id="rId18"/>
    <p:sldId id="276" r:id="rId19"/>
    <p:sldId id="277" r:id="rId20"/>
    <p:sldId id="278" r:id="rId21"/>
    <p:sldId id="280" r:id="rId22"/>
    <p:sldId id="281" r:id="rId23"/>
    <p:sldId id="282" r:id="rId24"/>
    <p:sldId id="283" r:id="rId25"/>
    <p:sldId id="284" r:id="rId26"/>
    <p:sldId id="285" r:id="rId27"/>
    <p:sldId id="286" r:id="rId28"/>
    <p:sldId id="287" r:id="rId29"/>
    <p:sldId id="288" r:id="rId30"/>
    <p:sldId id="289" r:id="rId31"/>
    <p:sldId id="290" r:id="rId32"/>
    <p:sldId id="291" r:id="rId33"/>
    <p:sldId id="292" r:id="rId34"/>
    <p:sldId id="293" r:id="rId35"/>
    <p:sldId id="294" r:id="rId36"/>
    <p:sldId id="295" r:id="rId37"/>
    <p:sldId id="296" r:id="rId38"/>
    <p:sldId id="297" r:id="rId39"/>
    <p:sldId id="298" r:id="rId40"/>
    <p:sldId id="299" r:id="rId41"/>
    <p:sldId id="300" r:id="rId42"/>
    <p:sldId id="301" r:id="rId43"/>
    <p:sldId id="302" r:id="rId44"/>
    <p:sldId id="303" r:id="rId45"/>
    <p:sldId id="304" r:id="rId46"/>
    <p:sldId id="305" r:id="rId47"/>
    <p:sldId id="306" r:id="rId48"/>
    <p:sldId id="307" r:id="rId49"/>
    <p:sldId id="308" r:id="rId50"/>
    <p:sldId id="309" r:id="rId51"/>
    <p:sldId id="310" r:id="rId5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29" autoAdjust="0"/>
    <p:restoredTop sz="94589" autoAdjust="0"/>
  </p:normalViewPr>
  <p:slideViewPr>
    <p:cSldViewPr snapToGrid="0" snapToObjects="1">
      <p:cViewPr varScale="1">
        <p:scale>
          <a:sx n="70" d="100"/>
          <a:sy n="70" d="100"/>
        </p:scale>
        <p:origin x="-135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3632E9-733A-461C-9908-B8B5DC214328}" type="datetimeFigureOut">
              <a:rPr lang="en-US" smtClean="0"/>
              <a:t>1/17/2016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293E4C-6504-4E73-9431-5D1FECFD6A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7477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293E4C-6504-4E73-9431-5D1FECFD6AC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0807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DEABC-D766-4322-8E78-B830FAE35C72}" type="datetime4">
              <a:rPr lang="en-US" smtClean="0"/>
              <a:pPr/>
              <a:t>January 17, 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38DF745-7D3F-47F4-83A3-874385CFAA6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31F9E-604E-4343-9F29-EF72E8231CAD}" type="datetime4">
              <a:rPr lang="en-US" smtClean="0"/>
              <a:pPr/>
              <a:t>January 17, 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8E1CE-37F8-4102-8DF9-852A0A51F293}" type="datetime4">
              <a:rPr lang="en-US" smtClean="0"/>
              <a:pPr/>
              <a:t>January 17, 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33F43-3E86-47E4-BFBB-2476D384E1C6}" type="datetime4">
              <a:rPr lang="en-US" smtClean="0"/>
              <a:pPr/>
              <a:t>January 17, 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663BA-01FC-4367-B6F3-ABB2645D55F1}" type="datetime4">
              <a:rPr lang="en-US" smtClean="0"/>
              <a:pPr/>
              <a:t>January 17, 2016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19C71-EC74-44AF-B27E-FC7DC3C3A61D}" type="datetime4">
              <a:rPr lang="en-US" smtClean="0"/>
              <a:pPr/>
              <a:t>January 17, 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CDA29-3CBE-48EA-92AE-A996835462BA}" type="datetime4">
              <a:rPr lang="en-US" smtClean="0"/>
              <a:pPr/>
              <a:t>January 17, 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EC054-3869-4501-B163-1BBFDE8DCE04}" type="datetime4">
              <a:rPr lang="en-US" smtClean="0"/>
              <a:pPr/>
              <a:t>January 17, 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3D831-56C1-49CF-8EF7-8B9A98402BCD}" type="datetime4">
              <a:rPr lang="en-US" smtClean="0"/>
              <a:pPr/>
              <a:t>January 17, 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D5615-7F4F-4584-84D5-CC95918C321F}" type="datetime4">
              <a:rPr lang="en-US" smtClean="0"/>
              <a:pPr/>
              <a:t>January 17, 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EA923-9BEE-48CE-9F28-5B525F399BAD}" type="datetime4">
              <a:rPr lang="en-US" smtClean="0"/>
              <a:pPr/>
              <a:t>January 17, 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38DF745-7D3F-47F4-83A3-874385CFAA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17D0EFEE-2756-4A20-BF2A-63F0A94F99AC}" type="datetime4">
              <a:rPr lang="en-US" smtClean="0"/>
              <a:pPr/>
              <a:t>January 17, 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F38DF745-7D3F-47F4-83A3-874385CFAA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ealthschools.org/News-Room/Grants-Alert.aspx" TargetMode="External"/><Relationship Id="rId2" Type="http://schemas.openxmlformats.org/officeDocument/2006/relationships/hyperlink" Target="http://www.healthinschools.org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altLang="en-US" sz="3600" dirty="0" smtClean="0"/>
              <a:t/>
            </a:r>
            <a:br>
              <a:rPr lang="en-US" altLang="en-US" sz="3600" dirty="0" smtClean="0"/>
            </a:br>
            <a:r>
              <a:rPr lang="en-US" altLang="en-US" sz="3600" dirty="0"/>
              <a:t/>
            </a:r>
            <a:br>
              <a:rPr lang="en-US" altLang="en-US" sz="3600" dirty="0"/>
            </a:br>
            <a:r>
              <a:rPr lang="en-US" altLang="en-US" sz="3600" dirty="0" smtClean="0"/>
              <a:t/>
            </a:r>
            <a:br>
              <a:rPr lang="en-US" altLang="en-US" sz="3600" dirty="0" smtClean="0"/>
            </a:br>
            <a:r>
              <a:rPr lang="en-US" altLang="en-US" sz="3600" dirty="0" smtClean="0"/>
              <a:t>Keys </a:t>
            </a:r>
            <a:r>
              <a:rPr lang="en-US" altLang="en-US" sz="3600" dirty="0"/>
              <a:t>to Obtaining External Funding and Creating Community Support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7772400" cy="1804916"/>
          </a:xfrm>
        </p:spPr>
        <p:txBody>
          <a:bodyPr>
            <a:normAutofit fontScale="85000" lnSpcReduction="2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7030A0"/>
                </a:solidFill>
              </a:rPr>
              <a:t>Dr. Scott </a:t>
            </a:r>
            <a:r>
              <a:rPr lang="en-US" dirty="0" err="1" smtClean="0">
                <a:solidFill>
                  <a:srgbClr val="7030A0"/>
                </a:solidFill>
              </a:rPr>
              <a:t>Klungseth</a:t>
            </a:r>
            <a:r>
              <a:rPr lang="en-US" dirty="0" smtClean="0">
                <a:solidFill>
                  <a:srgbClr val="7030A0"/>
                </a:solidFill>
              </a:rPr>
              <a:t>, Project director</a:t>
            </a:r>
          </a:p>
          <a:p>
            <a:r>
              <a:rPr lang="en-US" dirty="0" smtClean="0">
                <a:solidFill>
                  <a:srgbClr val="7030A0"/>
                </a:solidFill>
              </a:rPr>
              <a:t>	Watchdogs and Wellness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en-US" dirty="0" smtClean="0">
                <a:solidFill>
                  <a:srgbClr val="7030A0"/>
                </a:solidFill>
              </a:rPr>
              <a:t>Owner: Achieve Grants Development</a:t>
            </a:r>
          </a:p>
          <a:p>
            <a:pPr marL="342900" indent="-3429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altLang="en-US" dirty="0">
                <a:solidFill>
                  <a:srgbClr val="7030A0"/>
                </a:solidFill>
              </a:rPr>
              <a:t>Asst. Professor of Exercise Science</a:t>
            </a:r>
            <a:r>
              <a:rPr lang="en-US" altLang="en-US" dirty="0" smtClean="0">
                <a:solidFill>
                  <a:srgbClr val="7030A0"/>
                </a:solidFill>
              </a:rPr>
              <a:t>:      	Dakota </a:t>
            </a:r>
            <a:r>
              <a:rPr lang="en-US" altLang="en-US" dirty="0">
                <a:solidFill>
                  <a:srgbClr val="7030A0"/>
                </a:solidFill>
              </a:rPr>
              <a:t>State University</a:t>
            </a:r>
          </a:p>
          <a:p>
            <a:endParaRPr lang="en-US" altLang="en-US" dirty="0" smtClean="0"/>
          </a:p>
          <a:p>
            <a:endParaRPr lang="en-US" altLang="en-US" dirty="0" smtClean="0"/>
          </a:p>
          <a:p>
            <a:endParaRPr lang="en-US" dirty="0">
              <a:solidFill>
                <a:srgbClr val="660066"/>
              </a:solidFill>
            </a:endParaRPr>
          </a:p>
        </p:txBody>
      </p:sp>
      <p:pic>
        <p:nvPicPr>
          <p:cNvPr id="6" name="Picture 5" descr="watchdog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4700" y="228600"/>
            <a:ext cx="2501900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7543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40770"/>
            <a:ext cx="7620000" cy="5785393"/>
          </a:xfrm>
        </p:spPr>
        <p:txBody>
          <a:bodyPr/>
          <a:lstStyle/>
          <a:p>
            <a:endParaRPr lang="en-US" dirty="0" smtClean="0"/>
          </a:p>
          <a:p>
            <a:r>
              <a:rPr lang="en-US" sz="2800" dirty="0" smtClean="0"/>
              <a:t>2014-2017 Focus</a:t>
            </a:r>
          </a:p>
          <a:p>
            <a:pPr marL="800100" lvl="1" indent="-342900">
              <a:buFont typeface="Arial"/>
              <a:buChar char="•"/>
            </a:pPr>
            <a:r>
              <a:rPr lang="en-US" sz="2400" dirty="0" smtClean="0"/>
              <a:t>Physical Activity integration in the classroom</a:t>
            </a:r>
          </a:p>
          <a:p>
            <a:pPr marL="1485900" lvl="2" indent="-342900">
              <a:buFont typeface="Arial"/>
              <a:buChar char="•"/>
            </a:pPr>
            <a:r>
              <a:rPr lang="en-US" sz="2200" dirty="0" smtClean="0"/>
              <a:t>BeFit2Learn</a:t>
            </a:r>
          </a:p>
          <a:p>
            <a:pPr marL="1485900" lvl="2" indent="-342900">
              <a:buFont typeface="Arial"/>
              <a:buChar char="•"/>
            </a:pPr>
            <a:r>
              <a:rPr lang="en-US" sz="2200" dirty="0" smtClean="0"/>
              <a:t>Action Based Learning</a:t>
            </a:r>
          </a:p>
          <a:p>
            <a:pPr marL="1485900" lvl="2" indent="-342900">
              <a:buFont typeface="Arial"/>
              <a:buChar char="•"/>
            </a:pPr>
            <a:r>
              <a:rPr lang="en-US" sz="2200" dirty="0" smtClean="0"/>
              <a:t>Active Academics</a:t>
            </a:r>
          </a:p>
          <a:p>
            <a:pPr marL="1485900" lvl="2" indent="-342900">
              <a:buFont typeface="Arial"/>
              <a:buChar char="•"/>
            </a:pPr>
            <a:r>
              <a:rPr lang="en-US" sz="2200" dirty="0" smtClean="0"/>
              <a:t>Kinesthetic Learning Lab</a:t>
            </a:r>
            <a:endParaRPr lang="en-US" sz="2200" dirty="0"/>
          </a:p>
          <a:p>
            <a:pPr marL="800100" lvl="1" indent="-342900">
              <a:buFont typeface="Arial"/>
              <a:buChar char="•"/>
            </a:pPr>
            <a:r>
              <a:rPr lang="en-US" sz="2400" dirty="0" smtClean="0"/>
              <a:t>Updating of Physical Education and Fitness Programming and Student Wellness </a:t>
            </a:r>
            <a:r>
              <a:rPr lang="en-US" sz="2400" dirty="0" smtClean="0"/>
              <a:t>Center</a:t>
            </a:r>
          </a:p>
          <a:p>
            <a:pPr marL="800100" lvl="1" indent="-342900">
              <a:buFont typeface="Arial"/>
              <a:buChar char="•"/>
            </a:pPr>
            <a:r>
              <a:rPr lang="en-US" sz="2400" dirty="0" smtClean="0"/>
              <a:t>Spreading to other areas of need</a:t>
            </a:r>
          </a:p>
          <a:p>
            <a:pPr marL="1485900" lvl="2" indent="-342900">
              <a:buFont typeface="Arial"/>
              <a:buChar char="•"/>
            </a:pPr>
            <a:r>
              <a:rPr lang="en-US" sz="2200" dirty="0" smtClean="0"/>
              <a:t>Youth Mental Health</a:t>
            </a:r>
          </a:p>
          <a:p>
            <a:pPr marL="1485900" lvl="2" indent="-342900">
              <a:buFont typeface="Arial"/>
              <a:buChar char="•"/>
            </a:pPr>
            <a:r>
              <a:rPr lang="en-US" sz="2200" dirty="0" smtClean="0"/>
              <a:t>Food Insecurity</a:t>
            </a:r>
          </a:p>
          <a:p>
            <a:pPr marL="1485900" lvl="2" indent="-342900">
              <a:buFont typeface="Arial"/>
              <a:buChar char="•"/>
            </a:pPr>
            <a:r>
              <a:rPr lang="en-US" sz="2200" dirty="0" smtClean="0"/>
              <a:t>Outdoor Fitness for All</a:t>
            </a:r>
            <a:endParaRPr lang="en-US" sz="2200" dirty="0" smtClean="0"/>
          </a:p>
          <a:p>
            <a:pPr marL="800100" lvl="1" indent="-342900">
              <a:buFont typeface="Arial"/>
              <a:buChar char="•"/>
            </a:pPr>
            <a:endParaRPr lang="en-US" sz="2400" dirty="0"/>
          </a:p>
          <a:p>
            <a:pPr marL="800100" lvl="1" indent="-342900">
              <a:buFont typeface="Arial"/>
              <a:buChar char="•"/>
            </a:pPr>
            <a:endParaRPr lang="en-US" sz="2400" dirty="0" smtClean="0"/>
          </a:p>
          <a:p>
            <a:pPr marL="800100" lvl="1" indent="-342900">
              <a:buFont typeface="Arial"/>
              <a:buChar char="•"/>
            </a:pPr>
            <a:endParaRPr lang="en-US" sz="2400" dirty="0"/>
          </a:p>
          <a:p>
            <a:pPr marL="800100" lvl="1" indent="-342900">
              <a:buFont typeface="Arial"/>
              <a:buChar char="•"/>
            </a:pPr>
            <a:endParaRPr lang="en-US" sz="2400" dirty="0" smtClean="0"/>
          </a:p>
          <a:p>
            <a:pPr marL="800100" lvl="1" indent="-342900">
              <a:buFont typeface="Arial"/>
              <a:buChar char="•"/>
            </a:pPr>
            <a:endParaRPr lang="en-US" sz="2400" dirty="0"/>
          </a:p>
          <a:p>
            <a:pPr marL="800100" lvl="1" indent="-342900">
              <a:buFont typeface="Arial"/>
              <a:buChar char="•"/>
            </a:pPr>
            <a:endParaRPr lang="en-US" sz="2400" dirty="0" smtClean="0"/>
          </a:p>
          <a:p>
            <a:pPr marL="800100" lvl="1" indent="-342900">
              <a:buFont typeface="Arial"/>
              <a:buChar char="•"/>
            </a:pPr>
            <a:endParaRPr lang="en-US" sz="2400" dirty="0"/>
          </a:p>
          <a:p>
            <a:pPr marL="800100" lvl="1" indent="-342900">
              <a:buFont typeface="Arial"/>
              <a:buChar char="•"/>
            </a:pPr>
            <a:endParaRPr lang="en-US" sz="2400" dirty="0" smtClean="0"/>
          </a:p>
          <a:p>
            <a:pPr marL="800100" lvl="1" indent="-342900">
              <a:buFont typeface="Arial"/>
              <a:buChar char="•"/>
            </a:pPr>
            <a:endParaRPr lang="en-US" sz="2400" dirty="0"/>
          </a:p>
        </p:txBody>
      </p:sp>
      <p:pic>
        <p:nvPicPr>
          <p:cNvPr id="4" name="Picture 3" descr="watchdog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1192" y="185874"/>
            <a:ext cx="1510808" cy="11503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2993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70687"/>
            <a:ext cx="7620000" cy="4373563"/>
          </a:xfrm>
        </p:spPr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 descr="watchdog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8247" y="228600"/>
            <a:ext cx="1489564" cy="113418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09744" y="486077"/>
            <a:ext cx="8858067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School Health Index Results (SHI)</a:t>
            </a:r>
          </a:p>
          <a:p>
            <a:pPr algn="ctr"/>
            <a:endParaRPr lang="en-US" sz="2400" dirty="0"/>
          </a:p>
          <a:p>
            <a:r>
              <a:rPr lang="en-US" sz="2400" dirty="0" smtClean="0"/>
              <a:t>		Module 1	Module 2	Module 3	Module 4</a:t>
            </a:r>
          </a:p>
          <a:p>
            <a:r>
              <a:rPr lang="en-US" sz="2400" dirty="0"/>
              <a:t>	</a:t>
            </a:r>
            <a:r>
              <a:rPr lang="en-US" sz="2400" dirty="0" smtClean="0"/>
              <a:t>	</a:t>
            </a:r>
            <a:r>
              <a:rPr lang="en-US" dirty="0" smtClean="0"/>
              <a:t>School Policies	Health Ed	PE/PA		Nutrition	</a:t>
            </a:r>
          </a:p>
          <a:p>
            <a:r>
              <a:rPr lang="en-US" sz="2400" dirty="0" smtClean="0"/>
              <a:t>BSD 2008	    54%	  58%		  58%              54%</a:t>
            </a:r>
          </a:p>
          <a:p>
            <a:r>
              <a:rPr lang="en-US" sz="2400" dirty="0" smtClean="0"/>
              <a:t>BSD 2010	    66%	  61%               64%              60%</a:t>
            </a:r>
          </a:p>
          <a:p>
            <a:r>
              <a:rPr lang="en-US" sz="2400" dirty="0" smtClean="0"/>
              <a:t>BSD 2012         77%             69%               72%              73%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88907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7602289"/>
              </p:ext>
            </p:extLst>
          </p:nvPr>
        </p:nvGraphicFramePr>
        <p:xfrm>
          <a:off x="504951" y="70508"/>
          <a:ext cx="8070735" cy="2072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593"/>
                <a:gridCol w="2008701"/>
                <a:gridCol w="1614147"/>
                <a:gridCol w="1614147"/>
                <a:gridCol w="1614147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2008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Underweight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Healthy</a:t>
                      </a:r>
                      <a:r>
                        <a:rPr lang="en-US" sz="2000" baseline="0" dirty="0" smtClean="0"/>
                        <a:t> Weight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Overweight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Obese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Elem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7.6%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47%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29.3%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16.1%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Middle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7.6%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42%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37.4%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13%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HS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3.0%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40%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38%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19%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1943012"/>
              </p:ext>
            </p:extLst>
          </p:nvPr>
        </p:nvGraphicFramePr>
        <p:xfrm>
          <a:off x="504951" y="2171648"/>
          <a:ext cx="8070735" cy="2072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593"/>
                <a:gridCol w="2008701"/>
                <a:gridCol w="1614147"/>
                <a:gridCol w="1614147"/>
                <a:gridCol w="1614147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2010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Underweight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Healthy</a:t>
                      </a:r>
                      <a:r>
                        <a:rPr lang="en-US" sz="2000" baseline="0" dirty="0" smtClean="0"/>
                        <a:t> Weight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Overweight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Obese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Elem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2.3%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56.3%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27.2%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14.2%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Middle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5.3%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49.2%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33%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12.5%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HS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1.8%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46%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35%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17.2%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2666966"/>
              </p:ext>
            </p:extLst>
          </p:nvPr>
        </p:nvGraphicFramePr>
        <p:xfrm>
          <a:off x="504951" y="4425239"/>
          <a:ext cx="8070735" cy="2072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593"/>
                <a:gridCol w="2008701"/>
                <a:gridCol w="1614147"/>
                <a:gridCol w="1614147"/>
                <a:gridCol w="1614147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2013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Underweight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Healthy</a:t>
                      </a:r>
                      <a:r>
                        <a:rPr lang="en-US" sz="2000" baseline="0" dirty="0" smtClean="0"/>
                        <a:t> Weight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Overweight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Obese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Elem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4.5%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59.1%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25.3%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11.1%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Middle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5.5%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55.5%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27%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12%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HS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3.2%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54%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29%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13.8%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8509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15006"/>
            <a:ext cx="7620000" cy="3911157"/>
          </a:xfrm>
        </p:spPr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3" descr="watchdog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9347" y="228600"/>
            <a:ext cx="1326052" cy="100968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31779" y="629956"/>
            <a:ext cx="8355734" cy="5386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START SMALL BUT THINK BIG</a:t>
            </a:r>
          </a:p>
          <a:p>
            <a:pPr algn="ctr"/>
            <a:endParaRPr lang="en-US" sz="2800" dirty="0"/>
          </a:p>
          <a:p>
            <a:pPr marL="457200" indent="-457200">
              <a:buAutoNum type="arabicPeriod"/>
            </a:pPr>
            <a:r>
              <a:rPr lang="en-US" sz="2400" dirty="0" smtClean="0"/>
              <a:t>Work together and develop your vision</a:t>
            </a:r>
          </a:p>
          <a:p>
            <a:pPr marL="457200" indent="-457200">
              <a:buAutoNum type="arabicPeriod"/>
            </a:pPr>
            <a:r>
              <a:rPr lang="en-US" sz="2400" dirty="0" smtClean="0"/>
              <a:t>Share your vision</a:t>
            </a:r>
          </a:p>
          <a:p>
            <a:pPr marL="457200" indent="-457200">
              <a:buAutoNum type="arabicPeriod"/>
            </a:pPr>
            <a:r>
              <a:rPr lang="en-US" sz="2400" dirty="0" smtClean="0"/>
              <a:t>Get key people on board</a:t>
            </a:r>
          </a:p>
          <a:p>
            <a:pPr marL="457200" indent="-457200">
              <a:buAutoNum type="arabicPeriod"/>
            </a:pPr>
            <a:r>
              <a:rPr lang="en-US" sz="2400" dirty="0" smtClean="0"/>
              <a:t>Develop a preliminary timeline</a:t>
            </a:r>
          </a:p>
          <a:p>
            <a:pPr marL="457200" indent="-457200">
              <a:buAutoNum type="arabicPeriod"/>
            </a:pPr>
            <a:r>
              <a:rPr lang="en-US" sz="2400" dirty="0" smtClean="0"/>
              <a:t>Develop your plan of action</a:t>
            </a:r>
          </a:p>
          <a:p>
            <a:pPr marL="457200" indent="-457200">
              <a:buAutoNum type="arabicPeriod"/>
            </a:pPr>
            <a:r>
              <a:rPr lang="en-US" sz="2400" dirty="0" smtClean="0"/>
              <a:t>Record your successes, failures, struggles, highlights</a:t>
            </a:r>
          </a:p>
          <a:p>
            <a:pPr marL="457200" indent="-457200">
              <a:buAutoNum type="arabicPeriod"/>
            </a:pPr>
            <a:r>
              <a:rPr lang="en-US" sz="2400" dirty="0" smtClean="0"/>
              <a:t>External Funding will probably be very important</a:t>
            </a:r>
          </a:p>
          <a:p>
            <a:pPr marL="457200" indent="-457200">
              <a:buAutoNum type="arabicPeriod"/>
            </a:pPr>
            <a:r>
              <a:rPr lang="en-US" sz="2400" dirty="0" smtClean="0"/>
              <a:t>Do your research, read, talk, beg, borrow, steal, have people make stuff for you, make a wish list</a:t>
            </a:r>
          </a:p>
          <a:p>
            <a:pPr marL="457200" indent="-457200">
              <a:buAutoNum type="arabicPeriod"/>
            </a:pPr>
            <a:r>
              <a:rPr lang="en-US" sz="2400" dirty="0" smtClean="0"/>
              <a:t>Communicate, Communicate, Communicate</a:t>
            </a:r>
          </a:p>
          <a:p>
            <a:pPr marL="457200" indent="-457200">
              <a:buAutoNum type="arabicPeriod"/>
            </a:pPr>
            <a:endParaRPr lang="en-US" sz="2400" dirty="0" smtClean="0"/>
          </a:p>
          <a:p>
            <a:pPr marL="457200" indent="-457200">
              <a:buAutoNum type="arabicPeriod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77405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01758"/>
            <a:ext cx="7620000" cy="5624406"/>
          </a:xfrm>
        </p:spPr>
        <p:txBody>
          <a:bodyPr>
            <a:normAutofit/>
          </a:bodyPr>
          <a:lstStyle/>
          <a:p>
            <a:r>
              <a:rPr lang="en-US" sz="2800" dirty="0" smtClean="0"/>
              <a:t>Develop Sustainability</a:t>
            </a:r>
          </a:p>
          <a:p>
            <a:pPr marL="342900" indent="-342900">
              <a:buFont typeface="Arial"/>
              <a:buChar char="•"/>
            </a:pPr>
            <a:r>
              <a:rPr lang="en-US" sz="2400" b="0" dirty="0" smtClean="0"/>
              <a:t>Train the Trainer Format</a:t>
            </a:r>
          </a:p>
          <a:p>
            <a:pPr marL="342900" indent="-342900">
              <a:buFont typeface="Arial"/>
              <a:buChar char="•"/>
            </a:pPr>
            <a:r>
              <a:rPr lang="en-US" sz="2400" b="0" dirty="0" smtClean="0"/>
              <a:t>Equipment:  vendors, warranties, service agreements</a:t>
            </a:r>
          </a:p>
          <a:p>
            <a:pPr marL="342900" indent="-342900">
              <a:buFont typeface="Arial"/>
              <a:buChar char="•"/>
            </a:pPr>
            <a:r>
              <a:rPr lang="en-US" sz="2400" b="0" dirty="0" smtClean="0"/>
              <a:t>Promote successes widely to build community support ---- Do not be afraid to Brag</a:t>
            </a:r>
            <a:endParaRPr lang="en-US" sz="2400" b="0" dirty="0"/>
          </a:p>
          <a:p>
            <a:endParaRPr lang="en-US" sz="2800" dirty="0" smtClean="0"/>
          </a:p>
          <a:p>
            <a:endParaRPr lang="en-US" sz="2800" dirty="0"/>
          </a:p>
          <a:p>
            <a:endParaRPr lang="en-US" sz="2800" dirty="0" smtClean="0"/>
          </a:p>
          <a:p>
            <a:endParaRPr lang="en-US" sz="2800" dirty="0"/>
          </a:p>
          <a:p>
            <a:endParaRPr lang="en-US" sz="2800" dirty="0" smtClean="0"/>
          </a:p>
          <a:p>
            <a:endParaRPr lang="en-US" sz="2800" dirty="0"/>
          </a:p>
          <a:p>
            <a:endParaRPr lang="en-US" sz="2800" dirty="0"/>
          </a:p>
        </p:txBody>
      </p:sp>
      <p:pic>
        <p:nvPicPr>
          <p:cNvPr id="4" name="Picture 3" descr="watchdog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9347" y="228600"/>
            <a:ext cx="1326052" cy="1009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8714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878" y="533118"/>
            <a:ext cx="7620000" cy="5593046"/>
          </a:xfrm>
        </p:spPr>
        <p:txBody>
          <a:bodyPr>
            <a:normAutofit/>
          </a:bodyPr>
          <a:lstStyle/>
          <a:p>
            <a:r>
              <a:rPr lang="en-US" sz="2800" dirty="0" smtClean="0"/>
              <a:t>Off-Shoots from Program</a:t>
            </a:r>
          </a:p>
          <a:p>
            <a:pPr marL="457200" indent="-457200">
              <a:buFont typeface="Arial"/>
              <a:buChar char="•"/>
            </a:pPr>
            <a:r>
              <a:rPr lang="en-US" sz="2800" b="0" dirty="0" smtClean="0"/>
              <a:t>Staff Wellness Programming</a:t>
            </a:r>
          </a:p>
          <a:p>
            <a:pPr marL="457200" indent="-457200">
              <a:buFont typeface="Arial"/>
              <a:buChar char="•"/>
            </a:pPr>
            <a:r>
              <a:rPr lang="en-US" sz="2800" b="0" dirty="0" smtClean="0"/>
              <a:t>Growth of JRFH and HFH</a:t>
            </a:r>
          </a:p>
          <a:p>
            <a:pPr marL="457200" indent="-457200">
              <a:buFont typeface="Arial"/>
              <a:buChar char="•"/>
            </a:pPr>
            <a:r>
              <a:rPr lang="en-US" sz="2800" b="0" dirty="0" smtClean="0"/>
              <a:t>School and Community Pride</a:t>
            </a:r>
          </a:p>
          <a:p>
            <a:pPr marL="457200" indent="-457200">
              <a:buFont typeface="Arial"/>
              <a:buChar char="•"/>
            </a:pPr>
            <a:r>
              <a:rPr lang="en-US" sz="2800" b="0" dirty="0" smtClean="0"/>
              <a:t>Dedicated Elementary Lunch Room</a:t>
            </a:r>
          </a:p>
          <a:p>
            <a:pPr marL="457200" indent="-457200">
              <a:buFont typeface="Arial"/>
              <a:buChar char="•"/>
            </a:pPr>
            <a:r>
              <a:rPr lang="en-US" sz="2800" b="0" dirty="0" smtClean="0"/>
              <a:t>Community Wide Health Fair</a:t>
            </a:r>
            <a:endParaRPr lang="en-US" sz="2800" b="0" dirty="0"/>
          </a:p>
        </p:txBody>
      </p:sp>
      <p:pic>
        <p:nvPicPr>
          <p:cNvPr id="4" name="Picture 3" descr="watchdog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2237" y="0"/>
            <a:ext cx="1709051" cy="13013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2539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772832"/>
            <a:ext cx="8045355" cy="1371600"/>
          </a:xfrm>
        </p:spPr>
        <p:txBody>
          <a:bodyPr>
            <a:normAutofit/>
          </a:bodyPr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Potential changes/impact of </a:t>
            </a:r>
            <a:r>
              <a:rPr lang="en-US" sz="2800" dirty="0" err="1" smtClean="0">
                <a:solidFill>
                  <a:schemeClr val="tx1"/>
                </a:solidFill>
              </a:rPr>
              <a:t>essa</a:t>
            </a:r>
            <a:r>
              <a:rPr lang="en-US" sz="2800" dirty="0" smtClean="0">
                <a:solidFill>
                  <a:schemeClr val="tx1"/>
                </a:solidFill>
              </a:rPr>
              <a:t> (Every Student Success Act)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2339454"/>
            <a:ext cx="7620000" cy="4373563"/>
          </a:xfrm>
        </p:spPr>
        <p:txBody>
          <a:bodyPr/>
          <a:lstStyle/>
          <a:p>
            <a:pPr marL="457200" indent="-457200">
              <a:buAutoNum type="arabicPeriod"/>
            </a:pPr>
            <a:r>
              <a:rPr lang="en-US" dirty="0" smtClean="0"/>
              <a:t>Wording change to “Well-Rounded Education”</a:t>
            </a:r>
          </a:p>
          <a:p>
            <a:pPr marL="457200" indent="-457200">
              <a:buAutoNum type="arabicPeriod"/>
            </a:pPr>
            <a:r>
              <a:rPr lang="en-US" dirty="0" smtClean="0"/>
              <a:t>Significant grant funding from Department of Education to the states</a:t>
            </a:r>
          </a:p>
          <a:p>
            <a:pPr marL="457200" indent="-457200">
              <a:buAutoNum type="arabicPeriod"/>
            </a:pPr>
            <a:r>
              <a:rPr lang="en-US" dirty="0" smtClean="0"/>
              <a:t>School districts will have to complete new plans for allocation of federal funds from ESSA that must include teaching input and submit to the State Department of Education</a:t>
            </a:r>
          </a:p>
          <a:p>
            <a:pPr marL="457200" indent="-457200">
              <a:buAutoNum type="arabicPeriod"/>
            </a:pPr>
            <a:r>
              <a:rPr lang="en-US" dirty="0" smtClean="0"/>
              <a:t>Funds begin to be distributed to states on July 1, 2016</a:t>
            </a:r>
          </a:p>
          <a:p>
            <a:pPr marL="457200" indent="-457200">
              <a:buAutoNum type="arabicPeriod"/>
            </a:pPr>
            <a:r>
              <a:rPr lang="en-US" dirty="0" smtClean="0"/>
              <a:t>ESSA strongly discourages “pull-outs” from one academic subject for remedial or additional work in another subject</a:t>
            </a:r>
          </a:p>
        </p:txBody>
      </p:sp>
      <p:pic>
        <p:nvPicPr>
          <p:cNvPr id="4" name="Picture 3" descr="watchdog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9515" y="120173"/>
            <a:ext cx="1362815" cy="10376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38243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666148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tx1"/>
                </a:solidFill>
              </a:rPr>
              <a:t>Title I Funding under </a:t>
            </a:r>
            <a:r>
              <a:rPr lang="en-US" sz="2400" dirty="0" err="1" smtClean="0">
                <a:solidFill>
                  <a:schemeClr val="tx1"/>
                </a:solidFill>
              </a:rPr>
              <a:t>essa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6288"/>
            <a:ext cx="7620000" cy="5129876"/>
          </a:xfrm>
        </p:spPr>
        <p:txBody>
          <a:bodyPr/>
          <a:lstStyle/>
          <a:p>
            <a:r>
              <a:rPr lang="en-US" b="0" dirty="0" smtClean="0"/>
              <a:t>Formula Grants to States</a:t>
            </a:r>
          </a:p>
          <a:p>
            <a:r>
              <a:rPr lang="en-US" b="0" dirty="0"/>
              <a:t>	</a:t>
            </a:r>
            <a:r>
              <a:rPr lang="en-US" b="0" dirty="0" smtClean="0"/>
              <a:t>Old ESEA Wording</a:t>
            </a:r>
          </a:p>
          <a:p>
            <a:r>
              <a:rPr lang="en-US" b="0" dirty="0"/>
              <a:t>	</a:t>
            </a:r>
            <a:r>
              <a:rPr lang="en-US" b="0" dirty="0" smtClean="0"/>
              <a:t>	“Improve the Basic Academic Achievement of the 		Disadvantage”</a:t>
            </a:r>
          </a:p>
          <a:p>
            <a:r>
              <a:rPr lang="en-US" b="0" dirty="0"/>
              <a:t>	</a:t>
            </a:r>
            <a:r>
              <a:rPr lang="en-US" b="0" dirty="0" smtClean="0"/>
              <a:t>		“Core Subjects”</a:t>
            </a:r>
          </a:p>
          <a:p>
            <a:r>
              <a:rPr lang="en-US" b="0" dirty="0"/>
              <a:t>	</a:t>
            </a:r>
            <a:r>
              <a:rPr lang="en-US" b="0" dirty="0" smtClean="0"/>
              <a:t>New ESSA Wording</a:t>
            </a:r>
          </a:p>
          <a:p>
            <a:r>
              <a:rPr lang="en-US" b="0" dirty="0"/>
              <a:t>	</a:t>
            </a:r>
            <a:r>
              <a:rPr lang="en-US" b="0" dirty="0" smtClean="0"/>
              <a:t>	“Improving Basic Programs Operated by State 			and Local Agencies”</a:t>
            </a:r>
          </a:p>
          <a:p>
            <a:r>
              <a:rPr lang="en-US" b="0" dirty="0"/>
              <a:t>	</a:t>
            </a:r>
            <a:r>
              <a:rPr lang="en-US" b="0" dirty="0" smtClean="0"/>
              <a:t>		“Well-Rounded Students”</a:t>
            </a:r>
          </a:p>
          <a:p>
            <a:r>
              <a:rPr lang="en-US" b="0" dirty="0"/>
              <a:t>	</a:t>
            </a:r>
            <a:r>
              <a:rPr lang="en-US" b="0" dirty="0" smtClean="0"/>
              <a:t>	Significantly broader definition of who can use 			professional development funding</a:t>
            </a:r>
          </a:p>
          <a:p>
            <a:r>
              <a:rPr lang="en-US" b="0" dirty="0"/>
              <a:t>	</a:t>
            </a:r>
          </a:p>
        </p:txBody>
      </p:sp>
      <p:pic>
        <p:nvPicPr>
          <p:cNvPr id="4" name="Picture 3" descr="watchdog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9515" y="120173"/>
            <a:ext cx="1362815" cy="10376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29973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570613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Title </a:t>
            </a:r>
            <a:r>
              <a:rPr lang="en-US" sz="2400" dirty="0" smtClean="0">
                <a:solidFill>
                  <a:schemeClr val="tx1"/>
                </a:solidFill>
              </a:rPr>
              <a:t>II </a:t>
            </a:r>
            <a:r>
              <a:rPr lang="en-US" sz="2400" dirty="0">
                <a:solidFill>
                  <a:schemeClr val="tx1"/>
                </a:solidFill>
              </a:rPr>
              <a:t>Funding under </a:t>
            </a:r>
            <a:r>
              <a:rPr lang="en-US" sz="2400" dirty="0" err="1">
                <a:solidFill>
                  <a:schemeClr val="tx1"/>
                </a:solidFill>
              </a:rPr>
              <a:t>essa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00752"/>
            <a:ext cx="7620000" cy="5225411"/>
          </a:xfrm>
        </p:spPr>
        <p:txBody>
          <a:bodyPr/>
          <a:lstStyle/>
          <a:p>
            <a:r>
              <a:rPr lang="en-US" b="0" dirty="0" smtClean="0"/>
              <a:t>Formula Grants to States</a:t>
            </a:r>
          </a:p>
          <a:p>
            <a:r>
              <a:rPr lang="en-US" b="0" dirty="0"/>
              <a:t>	</a:t>
            </a:r>
            <a:r>
              <a:rPr lang="en-US" b="0" dirty="0" smtClean="0"/>
              <a:t>Wording throughout of “Well-Rounded Education”</a:t>
            </a:r>
          </a:p>
          <a:p>
            <a:r>
              <a:rPr lang="en-US" b="0" dirty="0"/>
              <a:t>	</a:t>
            </a:r>
            <a:r>
              <a:rPr lang="en-US" b="0" dirty="0" smtClean="0"/>
              <a:t>Broader definition of professional development that 	applied to ALL school staff</a:t>
            </a:r>
          </a:p>
          <a:p>
            <a:r>
              <a:rPr lang="en-US" b="0" dirty="0"/>
              <a:t>	</a:t>
            </a:r>
            <a:r>
              <a:rPr lang="en-US" b="0" dirty="0" smtClean="0"/>
              <a:t>School improvement plans and professional development 	plan submitted for Title II funding must have teacher input</a:t>
            </a:r>
          </a:p>
          <a:p>
            <a:r>
              <a:rPr lang="en-US" b="0" dirty="0"/>
              <a:t>	</a:t>
            </a:r>
          </a:p>
          <a:p>
            <a:endParaRPr lang="en-US" b="0" dirty="0" smtClean="0"/>
          </a:p>
          <a:p>
            <a:endParaRPr lang="en-US" b="0" dirty="0"/>
          </a:p>
        </p:txBody>
      </p:sp>
      <p:pic>
        <p:nvPicPr>
          <p:cNvPr id="4" name="Picture 3" descr="watchdog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9515" y="120173"/>
            <a:ext cx="1362815" cy="10376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892997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529670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tx1"/>
                </a:solidFill>
              </a:rPr>
              <a:t>Title IV Funding under ESSA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91822"/>
            <a:ext cx="7620000" cy="5034342"/>
          </a:xfrm>
        </p:spPr>
        <p:txBody>
          <a:bodyPr/>
          <a:lstStyle/>
          <a:p>
            <a:r>
              <a:rPr lang="en-US" b="0" dirty="0" smtClean="0"/>
              <a:t>Eliminates 50 Individual programs and creates a new block grant titled “Student Support and Academic Enhancement” to states for distribution as sub-grants to individual school districts</a:t>
            </a:r>
          </a:p>
          <a:p>
            <a:r>
              <a:rPr lang="en-US" b="0" dirty="0" smtClean="0"/>
              <a:t>PART A</a:t>
            </a:r>
          </a:p>
          <a:p>
            <a:r>
              <a:rPr lang="en-US" b="0" dirty="0"/>
              <a:t>	</a:t>
            </a:r>
            <a:r>
              <a:rPr lang="en-US" b="0" dirty="0" smtClean="0"/>
              <a:t>Well-rounded education – 20% of funds minimum</a:t>
            </a:r>
          </a:p>
          <a:p>
            <a:r>
              <a:rPr lang="en-US" b="0" dirty="0"/>
              <a:t>	</a:t>
            </a:r>
            <a:r>
              <a:rPr lang="en-US" b="0" dirty="0" smtClean="0"/>
              <a:t>Safe and Healthy Students – 20% of funds minimum</a:t>
            </a:r>
          </a:p>
          <a:p>
            <a:r>
              <a:rPr lang="en-US" b="0" dirty="0"/>
              <a:t>	</a:t>
            </a:r>
            <a:r>
              <a:rPr lang="en-US" b="0" dirty="0" smtClean="0"/>
              <a:t>Effective Use of Technology</a:t>
            </a:r>
          </a:p>
          <a:p>
            <a:r>
              <a:rPr lang="en-US" b="0" dirty="0"/>
              <a:t>	</a:t>
            </a:r>
            <a:r>
              <a:rPr lang="en-US" b="0" dirty="0" smtClean="0"/>
              <a:t>Other Specified Areas</a:t>
            </a:r>
          </a:p>
          <a:p>
            <a:r>
              <a:rPr lang="en-US" b="0" dirty="0"/>
              <a:t>	</a:t>
            </a:r>
            <a:r>
              <a:rPr lang="en-US" b="0" dirty="0" smtClean="0"/>
              <a:t>Required needs assessment for the school district 	submitted to SD Department of Education</a:t>
            </a:r>
          </a:p>
          <a:p>
            <a:r>
              <a:rPr lang="en-US" b="0" dirty="0"/>
              <a:t>	</a:t>
            </a:r>
            <a:r>
              <a:rPr lang="en-US" b="0" dirty="0" smtClean="0"/>
              <a:t>School districts must complete new plans for allocation of 	federal funds from ESSA and must include teacher input</a:t>
            </a:r>
          </a:p>
          <a:p>
            <a:endParaRPr lang="en-US" b="0" dirty="0"/>
          </a:p>
        </p:txBody>
      </p:sp>
      <p:pic>
        <p:nvPicPr>
          <p:cNvPr id="4" name="Picture 3" descr="watchdog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9515" y="120173"/>
            <a:ext cx="1362815" cy="10376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9414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chemeClr val="tx1"/>
                </a:solidFill>
              </a:rPr>
              <a:t>My Background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0" dirty="0" smtClean="0"/>
              <a:t>20-years a an educator</a:t>
            </a:r>
          </a:p>
          <a:p>
            <a:r>
              <a:rPr lang="en-US" altLang="en-US" b="0" dirty="0" smtClean="0"/>
              <a:t>10-years </a:t>
            </a:r>
            <a:r>
              <a:rPr lang="en-US" altLang="en-US" b="0" dirty="0"/>
              <a:t>as a grant writer</a:t>
            </a:r>
          </a:p>
          <a:p>
            <a:r>
              <a:rPr lang="en-US" altLang="en-US" b="0" dirty="0"/>
              <a:t>Over $4 million in last 5 years</a:t>
            </a:r>
          </a:p>
          <a:p>
            <a:r>
              <a:rPr lang="en-US" altLang="en-US" b="0" dirty="0"/>
              <a:t>7 successful Carol M White PEP Grants</a:t>
            </a:r>
          </a:p>
          <a:p>
            <a:r>
              <a:rPr lang="en-US" altLang="en-US" b="0" dirty="0"/>
              <a:t>Numerous other grants</a:t>
            </a:r>
          </a:p>
          <a:p>
            <a:r>
              <a:rPr lang="en-US" altLang="en-US" b="0" dirty="0"/>
              <a:t>3-time Federal Grant Project Manager</a:t>
            </a:r>
          </a:p>
          <a:p>
            <a:r>
              <a:rPr lang="en-US" altLang="en-US" b="0" dirty="0"/>
              <a:t>3-time Federal Grant Evaluation/Assessment Coordinator</a:t>
            </a:r>
          </a:p>
          <a:p>
            <a:r>
              <a:rPr lang="en-US" altLang="en-US" b="0" dirty="0"/>
              <a:t>3-time Federal Grant Reviewer</a:t>
            </a:r>
          </a:p>
          <a:p>
            <a:endParaRPr lang="en-US" dirty="0"/>
          </a:p>
        </p:txBody>
      </p:sp>
      <p:pic>
        <p:nvPicPr>
          <p:cNvPr id="4" name="Picture 3" descr="watchdog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9515" y="120173"/>
            <a:ext cx="1362815" cy="10376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834758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7281081" cy="488727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Title IV Funding under ESSA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18866"/>
            <a:ext cx="7620000" cy="5307297"/>
          </a:xfrm>
        </p:spPr>
        <p:txBody>
          <a:bodyPr/>
          <a:lstStyle/>
          <a:p>
            <a:r>
              <a:rPr lang="en-US" b="0" dirty="0" smtClean="0"/>
              <a:t>PART B</a:t>
            </a:r>
          </a:p>
          <a:p>
            <a:r>
              <a:rPr lang="en-US" b="0" dirty="0"/>
              <a:t>	</a:t>
            </a:r>
            <a:r>
              <a:rPr lang="en-US" b="0" dirty="0" smtClean="0"/>
              <a:t>Continues the 21</a:t>
            </a:r>
            <a:r>
              <a:rPr lang="en-US" b="0" baseline="30000" dirty="0" smtClean="0"/>
              <a:t>st</a:t>
            </a:r>
            <a:r>
              <a:rPr lang="en-US" b="0" dirty="0" smtClean="0"/>
              <a:t> Century Community Learning Centers 	as a stand alone program</a:t>
            </a:r>
          </a:p>
          <a:p>
            <a:r>
              <a:rPr lang="en-US" b="0" dirty="0"/>
              <a:t>	</a:t>
            </a:r>
            <a:r>
              <a:rPr lang="en-US" b="0" dirty="0" smtClean="0"/>
              <a:t>	40% Free and/or Reduced Lunch    or </a:t>
            </a:r>
          </a:p>
          <a:p>
            <a:r>
              <a:rPr lang="en-US" b="0" dirty="0"/>
              <a:t>	</a:t>
            </a:r>
            <a:r>
              <a:rPr lang="en-US" b="0" dirty="0" smtClean="0"/>
              <a:t>	Title I Schoolwide</a:t>
            </a:r>
          </a:p>
          <a:p>
            <a:r>
              <a:rPr lang="en-US" b="0" dirty="0"/>
              <a:t>	</a:t>
            </a:r>
            <a:r>
              <a:rPr lang="en-US" b="0" dirty="0" smtClean="0"/>
              <a:t>	Development or enhancement of after-school 			programs – STEM, Nutrition, Physical Activity</a:t>
            </a:r>
          </a:p>
          <a:p>
            <a:r>
              <a:rPr lang="en-US" b="0" dirty="0"/>
              <a:t>	</a:t>
            </a:r>
            <a:r>
              <a:rPr lang="en-US" b="0" dirty="0" smtClean="0"/>
              <a:t>	School-Community Partnerships</a:t>
            </a:r>
          </a:p>
          <a:p>
            <a:r>
              <a:rPr lang="en-US" b="0" dirty="0"/>
              <a:t>	</a:t>
            </a:r>
            <a:r>
              <a:rPr lang="en-US" b="0" dirty="0" smtClean="0"/>
              <a:t>Authorizes Pre-School Development Grants funded 	through the Department of Health and Human Services 	and jointly administered by the Department of Education</a:t>
            </a:r>
          </a:p>
          <a:p>
            <a:endParaRPr lang="en-US" b="0" dirty="0" smtClean="0"/>
          </a:p>
          <a:p>
            <a:r>
              <a:rPr lang="en-US" b="0" dirty="0"/>
              <a:t>	</a:t>
            </a:r>
            <a:r>
              <a:rPr lang="en-US" b="0" dirty="0" smtClean="0"/>
              <a:t>	</a:t>
            </a:r>
            <a:endParaRPr lang="en-US" b="0" dirty="0"/>
          </a:p>
        </p:txBody>
      </p:sp>
      <p:pic>
        <p:nvPicPr>
          <p:cNvPr id="4" name="Picture 3" descr="watchdog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9515" y="120173"/>
            <a:ext cx="1362815" cy="10376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070498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sz="2400" dirty="0" smtClean="0">
                <a:solidFill>
                  <a:schemeClr val="tx1"/>
                </a:solidFill>
              </a:rPr>
              <a:t>Beginning Guidelines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b="0" dirty="0" smtClean="0"/>
              <a:t>Resource Development Begins with a Good Idea</a:t>
            </a:r>
          </a:p>
          <a:p>
            <a:pPr eaLnBrk="1" hangingPunct="1"/>
            <a:r>
              <a:rPr lang="en-US" altLang="en-US" b="0" dirty="0" smtClean="0"/>
              <a:t>The First and Best Place to Look for External Funding Support is Close to Home</a:t>
            </a:r>
          </a:p>
          <a:p>
            <a:pPr eaLnBrk="1" hangingPunct="1"/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654969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2400" dirty="0" smtClean="0">
                <a:solidFill>
                  <a:schemeClr val="tx1"/>
                </a:solidFill>
              </a:rPr>
              <a:t>Beginning Questions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5257800"/>
          </a:xfrm>
        </p:spPr>
        <p:txBody>
          <a:bodyPr>
            <a:normAutofit/>
          </a:bodyPr>
          <a:lstStyle/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b="0" dirty="0" smtClean="0"/>
              <a:t>Are the Chances of Your Proposal Being Funded Great Enough to be Worth Your Time and Effort?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b="0" dirty="0" smtClean="0"/>
              <a:t>Does Your Proposal Meet the Philosophy and Goals of Your School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b="0" dirty="0" smtClean="0"/>
              <a:t>Why are You Undertaking this Adventure?  Are You Being Honest and Realistic with Yourself and Your School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b="0" dirty="0" smtClean="0"/>
              <a:t>Have You Shared Your Idea with Other Key People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b="0" dirty="0" smtClean="0"/>
              <a:t>Are you goals consistent with any potential funding sources goals</a:t>
            </a:r>
          </a:p>
        </p:txBody>
      </p:sp>
    </p:spTree>
    <p:extLst>
      <p:ext uri="{BB962C8B-B14F-4D97-AF65-F5344CB8AC3E}">
        <p14:creationId xmlns:p14="http://schemas.microsoft.com/office/powerpoint/2010/main" val="3328039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sz="2400" dirty="0" smtClean="0">
                <a:solidFill>
                  <a:schemeClr val="tx1"/>
                </a:solidFill>
              </a:rPr>
              <a:t>Where Grants Come From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b="0" dirty="0" smtClean="0"/>
              <a:t>Community Foundations</a:t>
            </a:r>
          </a:p>
          <a:p>
            <a:pPr eaLnBrk="1" hangingPunct="1"/>
            <a:r>
              <a:rPr lang="en-US" altLang="en-US" b="0" dirty="0" smtClean="0"/>
              <a:t>Private Foundations</a:t>
            </a:r>
          </a:p>
          <a:p>
            <a:pPr eaLnBrk="1" hangingPunct="1"/>
            <a:r>
              <a:rPr lang="en-US" altLang="en-US" b="0" dirty="0" smtClean="0"/>
              <a:t>Corporate Foundations</a:t>
            </a:r>
          </a:p>
          <a:p>
            <a:pPr eaLnBrk="1" hangingPunct="1"/>
            <a:r>
              <a:rPr lang="en-US" altLang="en-US" b="0" dirty="0" smtClean="0"/>
              <a:t>Professional Sources</a:t>
            </a:r>
          </a:p>
          <a:p>
            <a:pPr eaLnBrk="1" hangingPunct="1"/>
            <a:r>
              <a:rPr lang="en-US" altLang="en-US" b="0" dirty="0" smtClean="0"/>
              <a:t>Government Agencies</a:t>
            </a:r>
          </a:p>
        </p:txBody>
      </p:sp>
    </p:spTree>
    <p:extLst>
      <p:ext uri="{BB962C8B-B14F-4D97-AF65-F5344CB8AC3E}">
        <p14:creationId xmlns:p14="http://schemas.microsoft.com/office/powerpoint/2010/main" val="3362042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sz="2400" dirty="0" smtClean="0">
                <a:solidFill>
                  <a:schemeClr val="tx1"/>
                </a:solidFill>
              </a:rPr>
              <a:t>Myths About Grants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en-US" altLang="en-US" b="0" dirty="0" smtClean="0"/>
              <a:t>Grants are Like a Sweepstakes – Based on Luck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en-US" altLang="en-US" b="0" dirty="0" smtClean="0"/>
              <a:t>A Grant Proposal can be Prepared in One or Two Days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en-US" altLang="en-US" b="0" dirty="0" smtClean="0"/>
              <a:t>Persons Receiving a Grant will Make More Money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en-US" altLang="en-US" b="0" dirty="0" smtClean="0"/>
              <a:t>Persons with Grants Work Less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en-US" altLang="en-US" b="0" dirty="0" smtClean="0"/>
              <a:t>Ask for More Funding Than Needed to Leave Room to Negotiate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en-US" altLang="en-US" b="0" dirty="0" smtClean="0"/>
              <a:t>Funding from Multiple Sources for the Same Proposed Project is Available</a:t>
            </a:r>
          </a:p>
        </p:txBody>
      </p:sp>
    </p:spTree>
    <p:extLst>
      <p:ext uri="{BB962C8B-B14F-4D97-AF65-F5344CB8AC3E}">
        <p14:creationId xmlns:p14="http://schemas.microsoft.com/office/powerpoint/2010/main" val="2633380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sz="2400" dirty="0" smtClean="0">
                <a:solidFill>
                  <a:schemeClr val="tx1"/>
                </a:solidFill>
              </a:rPr>
              <a:t>More Myths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Tx/>
              <a:buAutoNum type="arabicPeriod" startAt="7"/>
            </a:pPr>
            <a:r>
              <a:rPr lang="en-US" altLang="en-US" b="0" dirty="0" smtClean="0"/>
              <a:t>Hiring a Grant Writer is Unethical</a:t>
            </a:r>
          </a:p>
          <a:p>
            <a:pPr marL="609600" indent="-609600" eaLnBrk="1" hangingPunct="1">
              <a:buFontTx/>
              <a:buAutoNum type="arabicPeriod" startAt="7"/>
            </a:pPr>
            <a:r>
              <a:rPr lang="en-US" altLang="en-US" b="0" dirty="0" smtClean="0"/>
              <a:t>There is No Grant Funding Available for Physical Educators</a:t>
            </a:r>
          </a:p>
        </p:txBody>
      </p:sp>
    </p:spTree>
    <p:extLst>
      <p:ext uri="{BB962C8B-B14F-4D97-AF65-F5344CB8AC3E}">
        <p14:creationId xmlns:p14="http://schemas.microsoft.com/office/powerpoint/2010/main" val="3829339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sz="2400" dirty="0" smtClean="0">
                <a:solidFill>
                  <a:schemeClr val="tx1"/>
                </a:solidFill>
              </a:rPr>
              <a:t>Finding Funding Sources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 smtClean="0"/>
              <a:t>Web Searches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/>
              <a:t>Can google:  </a:t>
            </a:r>
            <a:r>
              <a:rPr lang="ja-JP" altLang="en-US" dirty="0" smtClean="0"/>
              <a:t>“</a:t>
            </a:r>
            <a:r>
              <a:rPr lang="en-US" altLang="ja-JP" dirty="0" smtClean="0"/>
              <a:t>Wellness</a:t>
            </a:r>
            <a:r>
              <a:rPr lang="ja-JP" altLang="en-US" dirty="0" smtClean="0"/>
              <a:t>”</a:t>
            </a:r>
            <a:r>
              <a:rPr lang="en-US" altLang="ja-JP" dirty="0" smtClean="0"/>
              <a:t>, </a:t>
            </a:r>
            <a:r>
              <a:rPr lang="ja-JP" altLang="en-US" dirty="0" smtClean="0"/>
              <a:t>“</a:t>
            </a:r>
            <a:r>
              <a:rPr lang="en-US" altLang="ja-JP" dirty="0" smtClean="0"/>
              <a:t>Physical Education</a:t>
            </a:r>
            <a:r>
              <a:rPr lang="ja-JP" altLang="en-US" dirty="0" smtClean="0"/>
              <a:t>”</a:t>
            </a:r>
            <a:r>
              <a:rPr lang="en-US" altLang="ja-JP" dirty="0" smtClean="0"/>
              <a:t> </a:t>
            </a:r>
            <a:r>
              <a:rPr lang="ja-JP" altLang="en-US" dirty="0" smtClean="0"/>
              <a:t>“</a:t>
            </a:r>
            <a:r>
              <a:rPr lang="en-US" altLang="ja-JP" dirty="0" smtClean="0"/>
              <a:t>Obesity</a:t>
            </a:r>
            <a:r>
              <a:rPr lang="ja-JP" altLang="en-US" dirty="0" smtClean="0"/>
              <a:t>”</a:t>
            </a:r>
            <a:r>
              <a:rPr lang="en-US" altLang="ja-JP" dirty="0" smtClean="0"/>
              <a:t>, </a:t>
            </a:r>
            <a:r>
              <a:rPr lang="ja-JP" altLang="en-US" dirty="0" smtClean="0"/>
              <a:t>“</a:t>
            </a:r>
            <a:r>
              <a:rPr lang="en-US" altLang="ja-JP" dirty="0" smtClean="0"/>
              <a:t>Fitness</a:t>
            </a:r>
            <a:r>
              <a:rPr lang="ja-JP" altLang="en-US" dirty="0" smtClean="0"/>
              <a:t>”</a:t>
            </a:r>
            <a:r>
              <a:rPr lang="en-US" altLang="ja-JP" dirty="0" smtClean="0"/>
              <a:t> grants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/>
              <a:t>Vendors</a:t>
            </a:r>
            <a:endParaRPr lang="en-US" altLang="en-US" dirty="0" smtClean="0"/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/>
              <a:t>Other Companies: </a:t>
            </a:r>
            <a:endParaRPr lang="en-US" altLang="en-US" dirty="0" smtClean="0"/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/>
              <a:t>South </a:t>
            </a:r>
            <a:r>
              <a:rPr lang="en-US" altLang="en-US" dirty="0" smtClean="0"/>
              <a:t>Dakota Department of Education Website</a:t>
            </a:r>
          </a:p>
          <a:p>
            <a:r>
              <a:rPr lang="en-US" altLang="en-US" dirty="0" smtClean="0"/>
              <a:t>Center for Health and Health Cares in Schools  (</a:t>
            </a:r>
            <a:r>
              <a:rPr lang="en-US" altLang="en-US" dirty="0" smtClean="0">
                <a:hlinkClick r:id="rId2"/>
              </a:rPr>
              <a:t>www.healthinschools.org</a:t>
            </a:r>
            <a:r>
              <a:rPr lang="en-US" altLang="en-US" dirty="0" smtClean="0"/>
              <a:t>)</a:t>
            </a:r>
          </a:p>
          <a:p>
            <a:pPr lvl="1">
              <a:buFontTx/>
              <a:buNone/>
            </a:pPr>
            <a:r>
              <a:rPr lang="en-US" altLang="en-US" dirty="0" smtClean="0"/>
              <a:t>	</a:t>
            </a:r>
            <a:r>
              <a:rPr lang="en-US" altLang="en-US" dirty="0" smtClean="0">
                <a:hlinkClick r:id="rId3"/>
              </a:rPr>
              <a:t>www.healthinschools.org/News-Room/Grants-Alert.aspx</a:t>
            </a:r>
            <a:endParaRPr lang="en-US" altLang="en-US" dirty="0" smtClean="0"/>
          </a:p>
          <a:p>
            <a:pPr lvl="1" eaLnBrk="1" hangingPunct="1">
              <a:lnSpc>
                <a:spcPct val="90000"/>
              </a:lnSpc>
            </a:pPr>
            <a:endParaRPr lang="en-US" alt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28753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>
            <a:normAutofit/>
          </a:bodyPr>
          <a:lstStyle/>
          <a:p>
            <a:r>
              <a:rPr lang="en-US" altLang="en-US" sz="2400" dirty="0" smtClean="0">
                <a:solidFill>
                  <a:schemeClr val="tx1"/>
                </a:solidFill>
              </a:rPr>
              <a:t>Funding Sources </a:t>
            </a:r>
            <a:r>
              <a:rPr lang="en-US" altLang="en-US" sz="2400" dirty="0" err="1" smtClean="0">
                <a:solidFill>
                  <a:schemeClr val="tx1"/>
                </a:solidFill>
              </a:rPr>
              <a:t>cont</a:t>
            </a:r>
            <a:r>
              <a:rPr lang="en-US" altLang="en-US" sz="2400" dirty="0" smtClean="0">
                <a:solidFill>
                  <a:schemeClr val="tx1"/>
                </a:solidFill>
              </a:rPr>
              <a:t>….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/>
          <a:lstStyle/>
          <a:p>
            <a:r>
              <a:rPr lang="en-US" altLang="en-US" dirty="0" err="1" smtClean="0"/>
              <a:t>Listservs</a:t>
            </a:r>
            <a:endParaRPr lang="en-US" altLang="en-US" dirty="0" smtClean="0"/>
          </a:p>
          <a:p>
            <a:pPr lvl="1"/>
            <a:r>
              <a:rPr lang="en-US" altLang="en-US" sz="2400" dirty="0" smtClean="0"/>
              <a:t>Department of Education</a:t>
            </a:r>
          </a:p>
          <a:p>
            <a:pPr lvl="1"/>
            <a:r>
              <a:rPr lang="en-US" altLang="en-US" sz="2400" dirty="0" smtClean="0"/>
              <a:t>Health and Human Services</a:t>
            </a:r>
          </a:p>
          <a:p>
            <a:pPr lvl="1"/>
            <a:r>
              <a:rPr lang="en-US" altLang="en-US" sz="2400" dirty="0" smtClean="0"/>
              <a:t>SAMSHA</a:t>
            </a:r>
          </a:p>
          <a:p>
            <a:pPr lvl="1"/>
            <a:r>
              <a:rPr lang="en-US" altLang="en-US" dirty="0" smtClean="0"/>
              <a:t>U.S. Department of Justice, Office of Juvenile Justice Delinquency and Prevention (OJJDP)</a:t>
            </a:r>
          </a:p>
          <a:p>
            <a:pPr>
              <a:buFontTx/>
              <a:buNone/>
            </a:pPr>
            <a:endParaRPr lang="en-US" alt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3718529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85800"/>
          </a:xfrm>
        </p:spPr>
        <p:txBody>
          <a:bodyPr>
            <a:normAutofit/>
          </a:bodyPr>
          <a:lstStyle/>
          <a:p>
            <a:r>
              <a:rPr lang="en-US" altLang="en-US" sz="2400" dirty="0" smtClean="0">
                <a:solidFill>
                  <a:schemeClr val="tx1"/>
                </a:solidFill>
              </a:rPr>
              <a:t>Evaluation Potential Funding Sources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lnSpcReduction="10000"/>
          </a:bodyPr>
          <a:lstStyle/>
          <a:p>
            <a:r>
              <a:rPr lang="en-US" altLang="en-US" sz="2200" b="0" dirty="0" smtClean="0"/>
              <a:t>Learn the funder’s grant making philosophy, program interests, and criteria</a:t>
            </a:r>
          </a:p>
          <a:p>
            <a:r>
              <a:rPr lang="en-US" altLang="en-US" sz="2200" b="0" dirty="0" smtClean="0"/>
              <a:t>Check the purpose of the grants offered:  seed money, direct service, equipment, capital expenses, </a:t>
            </a:r>
            <a:r>
              <a:rPr lang="en-US" altLang="en-US" sz="2200" b="0" dirty="0" err="1" smtClean="0"/>
              <a:t>etc</a:t>
            </a:r>
            <a:r>
              <a:rPr lang="en-US" altLang="en-US" sz="2200" b="0" dirty="0" smtClean="0"/>
              <a:t>….</a:t>
            </a:r>
          </a:p>
          <a:p>
            <a:r>
              <a:rPr lang="en-US" altLang="en-US" sz="2200" b="0" dirty="0" smtClean="0"/>
              <a:t>Check the size of the grant offered:  minimum and maximum</a:t>
            </a:r>
          </a:p>
          <a:p>
            <a:r>
              <a:rPr lang="en-US" altLang="en-US" sz="2200" b="0" dirty="0" smtClean="0"/>
              <a:t>Determine whether you will need to apply for multiple grants and is this allowable under guidelines</a:t>
            </a:r>
          </a:p>
          <a:p>
            <a:r>
              <a:rPr lang="en-US" altLang="en-US" sz="2200" b="0" dirty="0" smtClean="0"/>
              <a:t>Other Restrictions:  geographic focus or preferences, priority issues, type of organizations that can apply</a:t>
            </a:r>
          </a:p>
          <a:p>
            <a:r>
              <a:rPr lang="en-US" altLang="en-US" sz="2200" b="0" dirty="0" smtClean="0"/>
              <a:t>Number and kind of past awards</a:t>
            </a:r>
          </a:p>
          <a:p>
            <a:r>
              <a:rPr lang="en-US" altLang="en-US" sz="2200" b="0" dirty="0" smtClean="0"/>
              <a:t>Do you have the time, energy, knowledge, resources to apply?</a:t>
            </a:r>
          </a:p>
          <a:p>
            <a:r>
              <a:rPr lang="en-US" altLang="en-US" sz="2200" b="0" dirty="0" smtClean="0"/>
              <a:t>Have a pre-application meeting with all potential partners</a:t>
            </a:r>
          </a:p>
          <a:p>
            <a:endParaRPr lang="en-US" altLang="en-US" dirty="0" smtClean="0"/>
          </a:p>
          <a:p>
            <a:endParaRPr lang="en-US" altLang="en-US" dirty="0" smtClean="0"/>
          </a:p>
          <a:p>
            <a:endParaRPr lang="en-US" altLang="en-US" dirty="0" smtClean="0"/>
          </a:p>
          <a:p>
            <a:endParaRPr lang="en-US" altLang="en-US" dirty="0" smtClean="0"/>
          </a:p>
          <a:p>
            <a:endParaRPr lang="en-US" altLang="en-US" dirty="0" smtClean="0"/>
          </a:p>
          <a:p>
            <a:endParaRPr lang="en-US" altLang="en-US" dirty="0" smtClean="0"/>
          </a:p>
          <a:p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24896395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altLang="en-US" sz="2400" dirty="0" smtClean="0">
                <a:solidFill>
                  <a:schemeClr val="tx1"/>
                </a:solidFill>
              </a:rPr>
              <a:t>Understanding the RFP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lnSpcReduction="10000"/>
          </a:bodyPr>
          <a:lstStyle/>
          <a:p>
            <a:r>
              <a:rPr lang="en-US" altLang="en-US" sz="2200" b="0" dirty="0" smtClean="0"/>
              <a:t>Dates</a:t>
            </a:r>
          </a:p>
          <a:p>
            <a:r>
              <a:rPr lang="en-US" altLang="en-US" sz="2200" b="0" dirty="0" smtClean="0"/>
              <a:t>Fonts, Spacing, Letter Size</a:t>
            </a:r>
          </a:p>
          <a:p>
            <a:r>
              <a:rPr lang="en-US" altLang="en-US" sz="2200" b="0" dirty="0" smtClean="0"/>
              <a:t>Auxiliary material</a:t>
            </a:r>
          </a:p>
          <a:p>
            <a:r>
              <a:rPr lang="en-US" altLang="en-US" sz="2200" b="0" dirty="0" smtClean="0"/>
              <a:t>Letter of Intent or Not</a:t>
            </a:r>
          </a:p>
          <a:p>
            <a:r>
              <a:rPr lang="en-US" altLang="en-US" sz="2200" b="0" dirty="0" smtClean="0"/>
              <a:t>How to submit and what info is needed or do you need to be able to login somewhere</a:t>
            </a:r>
          </a:p>
          <a:p>
            <a:r>
              <a:rPr lang="en-US" altLang="en-US" sz="2200" b="0" dirty="0" smtClean="0"/>
              <a:t>Electronic only?</a:t>
            </a:r>
          </a:p>
          <a:p>
            <a:r>
              <a:rPr lang="en-US" altLang="en-US" sz="2200" b="0" dirty="0" smtClean="0"/>
              <a:t>What are the Reviewer’s Criteria? </a:t>
            </a:r>
          </a:p>
          <a:p>
            <a:pPr lvl="1"/>
            <a:r>
              <a:rPr lang="en-US" altLang="en-US" sz="2200" dirty="0" smtClean="0"/>
              <a:t>As you write and develop your proposal – think like a reviewer</a:t>
            </a:r>
          </a:p>
          <a:p>
            <a:r>
              <a:rPr lang="en-US" altLang="en-US" sz="2200" b="0" dirty="0" smtClean="0"/>
              <a:t>Write down questions and then send questions to the competition contact person if allowed</a:t>
            </a:r>
          </a:p>
          <a:p>
            <a:endParaRPr lang="en-US" altLang="en-US" dirty="0" smtClean="0"/>
          </a:p>
          <a:p>
            <a:endParaRPr lang="en-US" altLang="en-US" dirty="0" smtClean="0"/>
          </a:p>
          <a:p>
            <a:endParaRPr lang="en-US" altLang="en-US" dirty="0" smtClean="0"/>
          </a:p>
          <a:p>
            <a:endParaRPr lang="en-US" altLang="en-US" dirty="0" smtClean="0"/>
          </a:p>
          <a:p>
            <a:endParaRPr lang="en-US" altLang="en-US" dirty="0" smtClean="0"/>
          </a:p>
          <a:p>
            <a:endParaRPr lang="en-US" altLang="en-US" dirty="0" smtClean="0"/>
          </a:p>
          <a:p>
            <a:endParaRPr lang="en-US" altLang="en-US" dirty="0" smtClean="0"/>
          </a:p>
          <a:p>
            <a:endParaRPr lang="en-US" altLang="en-US" dirty="0" smtClean="0"/>
          </a:p>
          <a:p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5999314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457200" y="846543"/>
            <a:ext cx="8277367" cy="137160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 smtClean="0">
                <a:solidFill>
                  <a:schemeClr val="tx1"/>
                </a:solidFill>
              </a:rPr>
              <a:t>Leveraging Your Current </a:t>
            </a:r>
            <a:r>
              <a:rPr lang="en-US" altLang="en-US" sz="2800" b="1" dirty="0" smtClean="0">
                <a:solidFill>
                  <a:schemeClr val="tx1"/>
                </a:solidFill>
              </a:rPr>
              <a:t>Programs or Grants</a:t>
            </a:r>
            <a:endParaRPr lang="en-US" altLang="en-US" sz="2800" b="1" dirty="0" smtClean="0">
              <a:solidFill>
                <a:schemeClr val="tx1"/>
              </a:solidFill>
            </a:endParaRP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457200" y="2333767"/>
            <a:ext cx="7620000" cy="3792396"/>
          </a:xfrm>
        </p:spPr>
        <p:txBody>
          <a:bodyPr>
            <a:normAutofit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en-US" sz="2400" b="0" dirty="0" smtClean="0"/>
              <a:t>Use same project title for continuity and building upon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en-US" sz="2400" b="0" dirty="0" smtClean="0"/>
              <a:t>Grant as matching/in-kind funds for future grants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en-US" sz="2400" b="0" dirty="0" smtClean="0"/>
              <a:t>Use your data, evaluations, and </a:t>
            </a:r>
            <a:r>
              <a:rPr lang="en-US" altLang="en-US" sz="2400" b="0" dirty="0" smtClean="0"/>
              <a:t>assessments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en-US" sz="2400" b="0" dirty="0" smtClean="0"/>
              <a:t>Building connections between before/after school programs, pre-school programs, summer programming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en-US" sz="2400" b="0" dirty="0" smtClean="0"/>
              <a:t>Connections with non-profit organizations, faith-based organizations, businesses, city, library, </a:t>
            </a:r>
            <a:r>
              <a:rPr lang="en-US" altLang="en-US" sz="2400" b="0" dirty="0" err="1" smtClean="0"/>
              <a:t>etc</a:t>
            </a:r>
            <a:r>
              <a:rPr lang="en-US" altLang="en-US" sz="2400" b="0" dirty="0" smtClean="0"/>
              <a:t>….</a:t>
            </a:r>
            <a:endParaRPr lang="en-US" altLang="en-US" sz="2400" b="0" dirty="0" smtClean="0"/>
          </a:p>
        </p:txBody>
      </p:sp>
      <p:pic>
        <p:nvPicPr>
          <p:cNvPr id="4" name="Picture 3" descr="watchdog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9515" y="120173"/>
            <a:ext cx="1362815" cy="10376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7630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sz="2400" dirty="0" smtClean="0">
                <a:solidFill>
                  <a:schemeClr val="tx1"/>
                </a:solidFill>
              </a:rPr>
              <a:t>Develop Your Proposal Writing Plan of Attack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0" dirty="0" smtClean="0"/>
              <a:t>Generate a list of tasks</a:t>
            </a:r>
          </a:p>
          <a:p>
            <a:r>
              <a:rPr lang="en-US" altLang="en-US" b="0" dirty="0" smtClean="0"/>
              <a:t>Place the tasks in order</a:t>
            </a:r>
          </a:p>
          <a:p>
            <a:r>
              <a:rPr lang="en-US" altLang="en-US" b="0" dirty="0" smtClean="0"/>
              <a:t>Gather external items early</a:t>
            </a:r>
          </a:p>
          <a:p>
            <a:r>
              <a:rPr lang="en-US" altLang="en-US" b="0" dirty="0" smtClean="0"/>
              <a:t>Delegation</a:t>
            </a:r>
          </a:p>
          <a:p>
            <a:r>
              <a:rPr lang="en-US" altLang="en-US" b="0" dirty="0" smtClean="0"/>
              <a:t>What contacts need to be made</a:t>
            </a:r>
          </a:p>
          <a:p>
            <a:r>
              <a:rPr lang="en-US" altLang="en-US" b="0" dirty="0" smtClean="0"/>
              <a:t>Mini-goals in the writing process and progressive due dates</a:t>
            </a:r>
          </a:p>
          <a:p>
            <a:endParaRPr lang="en-US" altLang="en-US" dirty="0" smtClean="0"/>
          </a:p>
          <a:p>
            <a:endParaRPr lang="en-US" altLang="en-US" dirty="0" smtClean="0"/>
          </a:p>
          <a:p>
            <a:endParaRPr lang="en-US" altLang="en-US" dirty="0" smtClean="0"/>
          </a:p>
          <a:p>
            <a:endParaRPr lang="en-US" altLang="en-US" dirty="0" smtClean="0"/>
          </a:p>
          <a:p>
            <a:endParaRPr lang="en-US" altLang="en-US" dirty="0" smtClean="0"/>
          </a:p>
          <a:p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94207284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sz="2400" dirty="0" smtClean="0">
                <a:solidFill>
                  <a:schemeClr val="tx1"/>
                </a:solidFill>
              </a:rPr>
              <a:t>General Characteristics of a Winning Grant Proposal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/>
          </a:bodyPr>
          <a:lstStyle/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b="0" dirty="0" smtClean="0"/>
              <a:t>The Grant Proposal is Written Exactly According to Grant Guidelines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b="0" dirty="0" smtClean="0"/>
              <a:t>The Proposal Identifies an Important Need or Research Question and/or an Innovative Solution or Design.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b="0" dirty="0" smtClean="0"/>
              <a:t>The Project is Cost-Effective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b="0" dirty="0" smtClean="0"/>
              <a:t>The Proposal is Well Organized and Clearly Written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b="0" dirty="0" smtClean="0"/>
              <a:t>The Proposal is Concisely Written and Looks Professional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b="0" dirty="0" smtClean="0"/>
              <a:t>Goals and objectives align with the funding agency</a:t>
            </a:r>
          </a:p>
        </p:txBody>
      </p:sp>
    </p:spTree>
    <p:extLst>
      <p:ext uri="{BB962C8B-B14F-4D97-AF65-F5344CB8AC3E}">
        <p14:creationId xmlns:p14="http://schemas.microsoft.com/office/powerpoint/2010/main" val="1794472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sz="2400" dirty="0" smtClean="0">
                <a:solidFill>
                  <a:schemeClr val="tx1"/>
                </a:solidFill>
              </a:rPr>
              <a:t>Leveraging Your Current Grant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en-US" b="0" dirty="0" smtClean="0"/>
              <a:t>Use same project title for continuity and building upon</a:t>
            </a:r>
          </a:p>
          <a:p>
            <a:r>
              <a:rPr lang="en-US" altLang="en-US" b="0" dirty="0" smtClean="0"/>
              <a:t>Grant as matching/in-kind funds for future grants </a:t>
            </a:r>
          </a:p>
          <a:p>
            <a:r>
              <a:rPr lang="en-US" altLang="en-US" b="0" dirty="0" smtClean="0"/>
              <a:t>Use your data, evaluations, and assessments</a:t>
            </a:r>
          </a:p>
        </p:txBody>
      </p:sp>
    </p:spTree>
    <p:extLst>
      <p:ext uri="{BB962C8B-B14F-4D97-AF65-F5344CB8AC3E}">
        <p14:creationId xmlns:p14="http://schemas.microsoft.com/office/powerpoint/2010/main" val="2002541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2400" dirty="0" smtClean="0">
                <a:solidFill>
                  <a:schemeClr val="tx1"/>
                </a:solidFill>
              </a:rPr>
              <a:t>Proposal Writing Process --- </a:t>
            </a:r>
            <a:br>
              <a:rPr lang="en-US" altLang="en-US" sz="2400" dirty="0" smtClean="0">
                <a:solidFill>
                  <a:schemeClr val="tx1"/>
                </a:solidFill>
              </a:rPr>
            </a:br>
            <a:r>
              <a:rPr lang="en-US" altLang="en-US" sz="2400" dirty="0" smtClean="0">
                <a:solidFill>
                  <a:schemeClr val="tx1"/>
                </a:solidFill>
              </a:rPr>
              <a:t>START EARLY!!!!!!!</a:t>
            </a:r>
          </a:p>
        </p:txBody>
      </p:sp>
      <p:sp>
        <p:nvSpPr>
          <p:cNvPr id="307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92500"/>
          </a:bodyPr>
          <a:lstStyle/>
          <a:p>
            <a:pPr marL="609600" indent="-609600" eaLnBrk="1" hangingPunct="1">
              <a:lnSpc>
                <a:spcPct val="90000"/>
              </a:lnSpc>
              <a:buFontTx/>
              <a:buAutoNum type="arabicPeriod"/>
              <a:defRPr/>
            </a:pPr>
            <a:r>
              <a:rPr lang="en-US" sz="2400" b="0" dirty="0">
                <a:ea typeface="ＭＳ Ｐゴシック" charset="0"/>
                <a:cs typeface="ＭＳ Ｐゴシック" charset="0"/>
              </a:rPr>
              <a:t>Read The Proposal Guidelines Carefully</a:t>
            </a:r>
          </a:p>
          <a:p>
            <a:pPr marL="990600" lvl="1" indent="-533400" eaLnBrk="1" hangingPunct="1">
              <a:lnSpc>
                <a:spcPct val="90000"/>
              </a:lnSpc>
              <a:buFontTx/>
              <a:buAutoNum type="alphaLcPeriod"/>
              <a:defRPr/>
            </a:pPr>
            <a:r>
              <a:rPr lang="en-US" sz="2400" dirty="0">
                <a:ea typeface="ＭＳ Ｐゴシック" charset="0"/>
              </a:rPr>
              <a:t>Follow Explicitly and have Someone Proof Read</a:t>
            </a:r>
          </a:p>
          <a:p>
            <a:pPr marL="990600" lvl="1" indent="-533400" eaLnBrk="1" hangingPunct="1">
              <a:lnSpc>
                <a:spcPct val="90000"/>
              </a:lnSpc>
              <a:buFontTx/>
              <a:buAutoNum type="alphaLcPeriod"/>
              <a:defRPr/>
            </a:pPr>
            <a:r>
              <a:rPr lang="en-US" sz="2400" dirty="0">
                <a:ea typeface="ＭＳ Ｐゴシック" charset="0"/>
              </a:rPr>
              <a:t>Carefully examine the RFP/Call for Proposals</a:t>
            </a:r>
          </a:p>
          <a:p>
            <a:pPr marL="990600" lvl="1" indent="-533400" eaLnBrk="1" hangingPunct="1">
              <a:lnSpc>
                <a:spcPct val="90000"/>
              </a:lnSpc>
              <a:buFontTx/>
              <a:buAutoNum type="alphaLcPeriod"/>
              <a:defRPr/>
            </a:pPr>
            <a:r>
              <a:rPr lang="en-US" sz="2400" dirty="0">
                <a:ea typeface="ＭＳ Ｐゴシック" charset="0"/>
              </a:rPr>
              <a:t>Goals and objectives of the specific grant</a:t>
            </a:r>
          </a:p>
          <a:p>
            <a:pPr marL="990600" lvl="1" indent="-533400" eaLnBrk="1" hangingPunct="1">
              <a:lnSpc>
                <a:spcPct val="90000"/>
              </a:lnSpc>
              <a:buFontTx/>
              <a:buAutoNum type="alphaLcPeriod"/>
              <a:defRPr/>
            </a:pPr>
            <a:endParaRPr lang="en-US" sz="2400" dirty="0">
              <a:ea typeface="ＭＳ Ｐゴシック" charset="0"/>
            </a:endParaRP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  <a:defRPr/>
            </a:pPr>
            <a:r>
              <a:rPr lang="en-US" sz="2400" b="0" dirty="0">
                <a:ea typeface="ＭＳ Ｐゴシック" charset="0"/>
                <a:cs typeface="ＭＳ Ｐゴシック" charset="0"/>
              </a:rPr>
              <a:t>Do the Necessary Preliminary Work</a:t>
            </a:r>
          </a:p>
          <a:p>
            <a:pPr marL="457200" lvl="1" indent="0" eaLnBrk="1" hangingPunct="1">
              <a:lnSpc>
                <a:spcPct val="90000"/>
              </a:lnSpc>
              <a:buFontTx/>
              <a:buNone/>
              <a:defRPr/>
            </a:pPr>
            <a:r>
              <a:rPr lang="en-US" sz="2400" dirty="0" smtClean="0">
                <a:ea typeface="ＭＳ Ｐゴシック" charset="0"/>
              </a:rPr>
              <a:t>a.  Outline the objectives of your project</a:t>
            </a:r>
          </a:p>
          <a:p>
            <a:pPr marL="457200" lvl="1" indent="0" eaLnBrk="1" hangingPunct="1">
              <a:lnSpc>
                <a:spcPct val="90000"/>
              </a:lnSpc>
              <a:buFontTx/>
              <a:buNone/>
              <a:defRPr/>
            </a:pPr>
            <a:r>
              <a:rPr lang="en-US" sz="2400" dirty="0" smtClean="0">
                <a:ea typeface="ＭＳ Ｐゴシック" charset="0"/>
              </a:rPr>
              <a:t>b.  Identify potential resources  </a:t>
            </a:r>
            <a:endParaRPr lang="en-US" sz="2400" dirty="0">
              <a:ea typeface="ＭＳ Ｐゴシック" charset="0"/>
            </a:endParaRPr>
          </a:p>
          <a:p>
            <a:pPr marL="914400" lvl="1" indent="-457200" eaLnBrk="1" hangingPunct="1">
              <a:lnSpc>
                <a:spcPct val="90000"/>
              </a:lnSpc>
              <a:buFontTx/>
              <a:buAutoNum type="alphaLcPeriod" startAt="3"/>
              <a:defRPr/>
            </a:pPr>
            <a:r>
              <a:rPr lang="en-US" sz="2400" dirty="0" smtClean="0">
                <a:ea typeface="ＭＳ Ｐゴシック" charset="0"/>
              </a:rPr>
              <a:t>Make </a:t>
            </a:r>
            <a:r>
              <a:rPr lang="en-US" sz="2400" dirty="0">
                <a:ea typeface="ＭＳ Ｐゴシック" charset="0"/>
              </a:rPr>
              <a:t>Contact with key people in supporting agencies, collaborative efforts, baseline and background </a:t>
            </a:r>
            <a:r>
              <a:rPr lang="en-US" sz="2400" dirty="0" smtClean="0">
                <a:ea typeface="ＭＳ Ｐゴシック" charset="0"/>
              </a:rPr>
              <a:t>data</a:t>
            </a:r>
            <a:endParaRPr lang="en-US" sz="2400" dirty="0">
              <a:ea typeface="ＭＳ Ｐゴシック" charset="0"/>
            </a:endParaRPr>
          </a:p>
          <a:p>
            <a:pPr marL="990600" lvl="1" indent="-533400" eaLnBrk="1" hangingPunct="1">
              <a:lnSpc>
                <a:spcPct val="90000"/>
              </a:lnSpc>
              <a:buFontTx/>
              <a:buNone/>
              <a:defRPr/>
            </a:pPr>
            <a:r>
              <a:rPr lang="en-US" sz="2400" dirty="0">
                <a:ea typeface="ＭＳ Ｐゴシック" charset="0"/>
              </a:rPr>
              <a:t>		-ethnicity breakdown, free-reduced lunches, 	weaknesses in meeting standards, financial 	status of program, </a:t>
            </a:r>
          </a:p>
          <a:p>
            <a:pPr marL="990600" lvl="1" indent="-533400" eaLnBrk="1" hangingPunct="1">
              <a:lnSpc>
                <a:spcPct val="90000"/>
              </a:lnSpc>
              <a:buFontTx/>
              <a:buNone/>
              <a:defRPr/>
            </a:pPr>
            <a:endParaRPr lang="en-US" dirty="0"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43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sz="2400" dirty="0" smtClean="0">
                <a:solidFill>
                  <a:schemeClr val="tx1"/>
                </a:solidFill>
              </a:rPr>
              <a:t>Proposal Writing Process Cont.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L="609600" indent="-609600" eaLnBrk="1" hangingPunct="1">
              <a:lnSpc>
                <a:spcPct val="90000"/>
              </a:lnSpc>
              <a:buFontTx/>
              <a:buAutoNum type="arabicPeriod" startAt="3"/>
            </a:pPr>
            <a:r>
              <a:rPr lang="en-US" altLang="en-US" sz="2400" b="0" dirty="0" smtClean="0"/>
              <a:t>Discuss the Proposal with the Various Local People and Agencies that will be Involved in the Project.  Get their Reactions and Approval</a:t>
            </a:r>
          </a:p>
          <a:p>
            <a:pPr marL="1009650" lvl="1" indent="-609600" eaLnBrk="1" hangingPunct="1">
              <a:lnSpc>
                <a:spcPct val="90000"/>
              </a:lnSpc>
            </a:pPr>
            <a:r>
              <a:rPr lang="en-US" altLang="en-US" sz="2400" dirty="0" smtClean="0"/>
              <a:t>Develop partnerships that strengthen your weaknesses</a:t>
            </a:r>
          </a:p>
          <a:p>
            <a:pPr marL="1009650" lvl="1" indent="-609600" eaLnBrk="1" hangingPunct="1">
              <a:lnSpc>
                <a:spcPct val="90000"/>
              </a:lnSpc>
            </a:pPr>
            <a:r>
              <a:rPr lang="en-US" altLang="en-US" sz="2400" dirty="0" smtClean="0"/>
              <a:t>that may add to your matching/in-kind funding</a:t>
            </a:r>
          </a:p>
          <a:p>
            <a:pPr marL="1009650" lvl="1" indent="-609600" eaLnBrk="1" hangingPunct="1">
              <a:lnSpc>
                <a:spcPct val="90000"/>
              </a:lnSpc>
            </a:pPr>
            <a:r>
              <a:rPr lang="en-US" altLang="en-US" sz="2400" dirty="0" smtClean="0"/>
              <a:t>that align to the projects goals</a:t>
            </a:r>
          </a:p>
          <a:p>
            <a:pPr marL="1009650" lvl="1" indent="-609600" eaLnBrk="1" hangingPunct="1">
              <a:lnSpc>
                <a:spcPct val="90000"/>
              </a:lnSpc>
            </a:pPr>
            <a:r>
              <a:rPr lang="en-US" altLang="en-US" sz="2400" dirty="0" smtClean="0"/>
              <a:t>Be clear in explaining each partners role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 startAt="3"/>
            </a:pPr>
            <a:r>
              <a:rPr lang="en-US" altLang="en-US" sz="2400" b="0" dirty="0" smtClean="0"/>
              <a:t>Make Early Contact with the Office/Department in Your Agency that will be Responsible for the Administrative Details of the Proposal Submission and Project Fund Management</a:t>
            </a:r>
          </a:p>
        </p:txBody>
      </p:sp>
    </p:spTree>
    <p:extLst>
      <p:ext uri="{BB962C8B-B14F-4D97-AF65-F5344CB8AC3E}">
        <p14:creationId xmlns:p14="http://schemas.microsoft.com/office/powerpoint/2010/main" val="963859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2400" dirty="0" smtClean="0">
                <a:solidFill>
                  <a:schemeClr val="tx1"/>
                </a:solidFill>
              </a:rPr>
              <a:t>Proposal Writing Process Cont.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229600" cy="5638800"/>
          </a:xfrm>
        </p:spPr>
        <p:txBody>
          <a:bodyPr>
            <a:normAutofit/>
          </a:bodyPr>
          <a:lstStyle/>
          <a:p>
            <a:pPr marL="609600" indent="-609600" eaLnBrk="1" hangingPunct="1">
              <a:buFontTx/>
              <a:buAutoNum type="arabicPeriod" startAt="5"/>
            </a:pPr>
            <a:r>
              <a:rPr lang="en-US" altLang="en-US" b="0" dirty="0" smtClean="0"/>
              <a:t>Begin by Making an Outline of the Overall Proposal Components</a:t>
            </a:r>
          </a:p>
          <a:p>
            <a:pPr marL="609600" indent="-609600" eaLnBrk="1" hangingPunct="1">
              <a:buFontTx/>
              <a:buAutoNum type="arabicPeriod" startAt="5"/>
            </a:pPr>
            <a:r>
              <a:rPr lang="en-US" altLang="en-US" b="0" dirty="0" smtClean="0"/>
              <a:t>Get the Proposal Reviewed at Various Stages</a:t>
            </a:r>
          </a:p>
          <a:p>
            <a:pPr lvl="1" indent="-342900" eaLnBrk="1" hangingPunct="1"/>
            <a:r>
              <a:rPr lang="en-US" altLang="en-US" dirty="0" smtClean="0"/>
              <a:t>Draft, Review, Edit, and Repeat</a:t>
            </a:r>
          </a:p>
          <a:p>
            <a:pPr lvl="1" indent="-342900" eaLnBrk="1" hangingPunct="1"/>
            <a:r>
              <a:rPr lang="en-US" altLang="en-US" dirty="0" smtClean="0"/>
              <a:t>Utilize proper headings and subheadings</a:t>
            </a:r>
          </a:p>
          <a:p>
            <a:pPr lvl="1" indent="-342900" eaLnBrk="1" hangingPunct="1"/>
            <a:r>
              <a:rPr lang="en-US" altLang="en-US" dirty="0" smtClean="0"/>
              <a:t>Make sure that our data is current </a:t>
            </a:r>
          </a:p>
          <a:p>
            <a:pPr lvl="1" indent="-342900" eaLnBrk="1" hangingPunct="1"/>
            <a:r>
              <a:rPr lang="en-US" altLang="en-US" dirty="0" smtClean="0"/>
              <a:t>Feedback and comments must be candid</a:t>
            </a:r>
          </a:p>
          <a:p>
            <a:pPr marL="609600" indent="-609600" eaLnBrk="1" hangingPunct="1">
              <a:buFontTx/>
              <a:buAutoNum type="arabicPeriod" startAt="5"/>
            </a:pPr>
            <a:r>
              <a:rPr lang="en-US" altLang="en-US" b="0" dirty="0" smtClean="0"/>
              <a:t>If Various Sections of Your Proposal are to be Written by Different People or Departments, Identify One Person to take Responsibility for Integration</a:t>
            </a:r>
          </a:p>
          <a:p>
            <a:pPr marL="609600" indent="-609600" eaLnBrk="1" hangingPunct="1">
              <a:buFontTx/>
              <a:buAutoNum type="arabicPeriod" startAt="5"/>
            </a:pPr>
            <a:r>
              <a:rPr lang="en-US" altLang="en-US" b="0" dirty="0" smtClean="0"/>
              <a:t>If Letter of Support are Required – Be Specific in Telling the Individual What You Need</a:t>
            </a:r>
          </a:p>
        </p:txBody>
      </p:sp>
    </p:spTree>
    <p:extLst>
      <p:ext uri="{BB962C8B-B14F-4D97-AF65-F5344CB8AC3E}">
        <p14:creationId xmlns:p14="http://schemas.microsoft.com/office/powerpoint/2010/main" val="2867654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2400" dirty="0" smtClean="0">
                <a:solidFill>
                  <a:schemeClr val="tx1"/>
                </a:solidFill>
              </a:rPr>
              <a:t>Proposal Writing Process Cont.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229600" cy="5638800"/>
          </a:xfrm>
        </p:spPr>
        <p:txBody>
          <a:bodyPr>
            <a:normAutofit/>
          </a:bodyPr>
          <a:lstStyle/>
          <a:p>
            <a:pPr marL="609600" indent="-609600" eaLnBrk="1" hangingPunct="1">
              <a:buFontTx/>
              <a:buAutoNum type="arabicPeriod" startAt="5"/>
            </a:pPr>
            <a:r>
              <a:rPr lang="en-US" altLang="en-US" b="0" dirty="0" smtClean="0"/>
              <a:t>Begin by Making an Outline of the Overall Proposal Components</a:t>
            </a:r>
          </a:p>
          <a:p>
            <a:pPr marL="609600" indent="-609600" eaLnBrk="1" hangingPunct="1">
              <a:buFontTx/>
              <a:buAutoNum type="arabicPeriod" startAt="5"/>
            </a:pPr>
            <a:r>
              <a:rPr lang="en-US" altLang="en-US" b="0" dirty="0" smtClean="0"/>
              <a:t>Get the Proposal Reviewed at Various Stages</a:t>
            </a:r>
          </a:p>
          <a:p>
            <a:pPr lvl="1" indent="-342900" eaLnBrk="1" hangingPunct="1"/>
            <a:r>
              <a:rPr lang="en-US" altLang="en-US" dirty="0" smtClean="0"/>
              <a:t>Draft, Review, Edit, and Repeat</a:t>
            </a:r>
          </a:p>
          <a:p>
            <a:pPr lvl="1" indent="-342900" eaLnBrk="1" hangingPunct="1"/>
            <a:r>
              <a:rPr lang="en-US" altLang="en-US" dirty="0" smtClean="0"/>
              <a:t>Utilize proper headings and subheadings</a:t>
            </a:r>
          </a:p>
          <a:p>
            <a:pPr lvl="1" indent="-342900" eaLnBrk="1" hangingPunct="1"/>
            <a:r>
              <a:rPr lang="en-US" altLang="en-US" dirty="0" smtClean="0"/>
              <a:t>Make sure that our data is current </a:t>
            </a:r>
          </a:p>
          <a:p>
            <a:pPr lvl="1" indent="-342900" eaLnBrk="1" hangingPunct="1"/>
            <a:r>
              <a:rPr lang="en-US" altLang="en-US" dirty="0" smtClean="0"/>
              <a:t>Feedback and comments must be candid</a:t>
            </a:r>
          </a:p>
          <a:p>
            <a:pPr marL="609600" indent="-609600" eaLnBrk="1" hangingPunct="1">
              <a:buFontTx/>
              <a:buAutoNum type="arabicPeriod" startAt="5"/>
            </a:pPr>
            <a:r>
              <a:rPr lang="en-US" altLang="en-US" b="0" dirty="0" smtClean="0"/>
              <a:t>If Various Sections of Your Proposal are to be Written by Different People or Departments, Identify One Person to take Responsibility for Integration</a:t>
            </a:r>
          </a:p>
          <a:p>
            <a:pPr marL="609600" indent="-609600" eaLnBrk="1" hangingPunct="1">
              <a:buFontTx/>
              <a:buAutoNum type="arabicPeriod" startAt="5"/>
            </a:pPr>
            <a:r>
              <a:rPr lang="en-US" altLang="en-US" b="0" dirty="0" smtClean="0"/>
              <a:t>If Letter of Support are Required – Be Specific in Telling the Individual What You Need</a:t>
            </a:r>
          </a:p>
        </p:txBody>
      </p:sp>
    </p:spTree>
    <p:extLst>
      <p:ext uri="{BB962C8B-B14F-4D97-AF65-F5344CB8AC3E}">
        <p14:creationId xmlns:p14="http://schemas.microsoft.com/office/powerpoint/2010/main" val="2867654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altLang="en-US" sz="2400" dirty="0" smtClean="0">
                <a:solidFill>
                  <a:schemeClr val="tx1"/>
                </a:solidFill>
              </a:rPr>
              <a:t>Developing the Budget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/>
          </a:bodyPr>
          <a:lstStyle/>
          <a:p>
            <a:r>
              <a:rPr lang="en-US" altLang="en-US" b="0" dirty="0" smtClean="0"/>
              <a:t>Crucial part of any proposal</a:t>
            </a:r>
          </a:p>
          <a:p>
            <a:r>
              <a:rPr lang="en-US" altLang="en-US" b="0" dirty="0" smtClean="0"/>
              <a:t>Be sure to satisfy all the criteria</a:t>
            </a:r>
          </a:p>
          <a:p>
            <a:r>
              <a:rPr lang="en-US" altLang="en-US" b="0" dirty="0" smtClean="0"/>
              <a:t>Understand what is allowable and non-allowable expenses</a:t>
            </a:r>
          </a:p>
          <a:p>
            <a:r>
              <a:rPr lang="en-US" altLang="en-US" b="0" dirty="0" smtClean="0"/>
              <a:t>Costs are reasonable and calculated/estimated</a:t>
            </a:r>
          </a:p>
          <a:p>
            <a:r>
              <a:rPr lang="en-US" altLang="en-US" b="0" dirty="0" smtClean="0"/>
              <a:t>Reviews understand that money must be spent—do not feel like apologizing if the included costs are fair</a:t>
            </a:r>
          </a:p>
          <a:p>
            <a:r>
              <a:rPr lang="en-US" altLang="en-US" b="0" dirty="0" smtClean="0"/>
              <a:t>Follow specific format for budget if requested/required</a:t>
            </a:r>
          </a:p>
          <a:p>
            <a:r>
              <a:rPr lang="en-US" altLang="en-US" b="0" dirty="0" smtClean="0"/>
              <a:t>Understand matching/in-kind funds</a:t>
            </a:r>
          </a:p>
          <a:p>
            <a:r>
              <a:rPr lang="en-US" altLang="en-US" b="0" dirty="0" smtClean="0"/>
              <a:t>Is there a Budget Narrative required</a:t>
            </a:r>
          </a:p>
          <a:p>
            <a:pPr lvl="1"/>
            <a:r>
              <a:rPr lang="en-US" altLang="en-US" dirty="0" smtClean="0"/>
              <a:t>Keep it succinct and to the point</a:t>
            </a:r>
          </a:p>
          <a:p>
            <a:endParaRPr lang="en-US" altLang="en-US" dirty="0" smtClean="0"/>
          </a:p>
          <a:p>
            <a:endParaRPr lang="en-US" altLang="en-US" dirty="0" smtClean="0"/>
          </a:p>
          <a:p>
            <a:endParaRPr lang="en-US" altLang="en-US" dirty="0" smtClean="0"/>
          </a:p>
          <a:p>
            <a:endParaRPr lang="en-US" altLang="en-US" dirty="0" smtClean="0"/>
          </a:p>
          <a:p>
            <a:endParaRPr lang="en-US" altLang="en-US" dirty="0" smtClean="0"/>
          </a:p>
          <a:p>
            <a:endParaRPr lang="en-US" altLang="en-US" dirty="0" smtClean="0"/>
          </a:p>
          <a:p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74529467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609600"/>
          </a:xfrm>
        </p:spPr>
        <p:txBody>
          <a:bodyPr>
            <a:normAutofit/>
          </a:bodyPr>
          <a:lstStyle/>
          <a:p>
            <a:r>
              <a:rPr lang="en-US" altLang="en-US" sz="2400" dirty="0" smtClean="0">
                <a:solidFill>
                  <a:schemeClr val="tx1"/>
                </a:solidFill>
              </a:rPr>
              <a:t>Budget Formation Cont.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lnSpcReduction="10000"/>
          </a:bodyPr>
          <a:lstStyle/>
          <a:p>
            <a:r>
              <a:rPr lang="en-US" altLang="en-US" sz="2400" b="0" dirty="0" smtClean="0"/>
              <a:t>Consider all forms of potential revenue:  other grants, in-kind, donations, contracts, local funding, memberships, partnerships, current budgetary expenses, booster style clubs</a:t>
            </a:r>
          </a:p>
          <a:p>
            <a:r>
              <a:rPr lang="en-US" altLang="en-US" sz="2400" b="0" dirty="0" smtClean="0"/>
              <a:t>Include all forms of expenses and in specific categories when requested</a:t>
            </a:r>
          </a:p>
          <a:p>
            <a:pPr lvl="1"/>
            <a:r>
              <a:rPr lang="en-US" altLang="en-US" sz="2000" dirty="0" smtClean="0"/>
              <a:t>Salaries</a:t>
            </a:r>
          </a:p>
          <a:p>
            <a:pPr lvl="1"/>
            <a:r>
              <a:rPr lang="en-US" altLang="en-US" sz="2000" dirty="0" smtClean="0"/>
              <a:t>Equipment</a:t>
            </a:r>
          </a:p>
          <a:p>
            <a:pPr lvl="1"/>
            <a:r>
              <a:rPr lang="en-US" altLang="en-US" sz="2000" dirty="0" smtClean="0"/>
              <a:t>Contractual</a:t>
            </a:r>
          </a:p>
          <a:p>
            <a:pPr lvl="1"/>
            <a:r>
              <a:rPr lang="en-US" altLang="en-US" sz="2000" dirty="0" smtClean="0"/>
              <a:t>Travel</a:t>
            </a:r>
          </a:p>
          <a:p>
            <a:pPr lvl="1"/>
            <a:r>
              <a:rPr lang="en-US" altLang="en-US" sz="2000" dirty="0" smtClean="0"/>
              <a:t>Supplies</a:t>
            </a:r>
          </a:p>
          <a:p>
            <a:pPr lvl="1"/>
            <a:r>
              <a:rPr lang="en-US" altLang="en-US" sz="2000" dirty="0" smtClean="0"/>
              <a:t>Benefits</a:t>
            </a:r>
          </a:p>
          <a:p>
            <a:pPr lvl="1"/>
            <a:r>
              <a:rPr lang="en-US" altLang="en-US" sz="2000" dirty="0" smtClean="0"/>
              <a:t>In-Direct Costs</a:t>
            </a:r>
          </a:p>
        </p:txBody>
      </p:sp>
    </p:spTree>
    <p:extLst>
      <p:ext uri="{BB962C8B-B14F-4D97-AF65-F5344CB8AC3E}">
        <p14:creationId xmlns:p14="http://schemas.microsoft.com/office/powerpoint/2010/main" val="133273873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39763"/>
          </a:xfrm>
        </p:spPr>
        <p:txBody>
          <a:bodyPr>
            <a:normAutofit/>
          </a:bodyPr>
          <a:lstStyle/>
          <a:p>
            <a:r>
              <a:rPr lang="en-US" altLang="en-US" sz="2400" dirty="0" smtClean="0">
                <a:solidFill>
                  <a:schemeClr val="tx1"/>
                </a:solidFill>
              </a:rPr>
              <a:t>Developing Plan for Sustainability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/>
          </a:bodyPr>
          <a:lstStyle/>
          <a:p>
            <a:r>
              <a:rPr lang="en-US" altLang="en-US" sz="2400" b="0" dirty="0" smtClean="0"/>
              <a:t>How will the project will be maintained beyond the funding period?</a:t>
            </a:r>
          </a:p>
          <a:p>
            <a:r>
              <a:rPr lang="en-US" altLang="en-US" sz="2400" b="0" dirty="0" smtClean="0"/>
              <a:t>Develop a Business Plan of Sorts</a:t>
            </a:r>
          </a:p>
          <a:p>
            <a:pPr lvl="1"/>
            <a:r>
              <a:rPr lang="en-US" altLang="en-US" sz="2400" dirty="0" smtClean="0"/>
              <a:t>What resources will be necessary to maintain the project</a:t>
            </a:r>
          </a:p>
          <a:p>
            <a:pPr lvl="1"/>
            <a:r>
              <a:rPr lang="en-US" altLang="en-US" sz="2400" dirty="0" smtClean="0"/>
              <a:t>Identify specific tactics to obtain sustainability</a:t>
            </a:r>
          </a:p>
          <a:p>
            <a:pPr lvl="1"/>
            <a:r>
              <a:rPr lang="en-US" altLang="en-US" sz="2400" dirty="0" smtClean="0"/>
              <a:t>Be as specific as possible</a:t>
            </a:r>
          </a:p>
          <a:p>
            <a:pPr lvl="1"/>
            <a:r>
              <a:rPr lang="en-US" altLang="en-US" sz="2400" dirty="0" smtClean="0"/>
              <a:t>How did you choose your equipment?</a:t>
            </a:r>
          </a:p>
          <a:p>
            <a:pPr lvl="1"/>
            <a:r>
              <a:rPr lang="en-US" altLang="en-US" sz="2400" dirty="0" smtClean="0"/>
              <a:t>Train-the-Trainer format of professional development</a:t>
            </a:r>
          </a:p>
          <a:p>
            <a:pPr lvl="1"/>
            <a:r>
              <a:rPr lang="en-US" altLang="en-US" sz="2400" dirty="0" smtClean="0"/>
              <a:t>Professional Learning Communities</a:t>
            </a:r>
          </a:p>
          <a:p>
            <a:pPr lvl="1"/>
            <a:r>
              <a:rPr lang="en-US" altLang="en-US" sz="2400" dirty="0" smtClean="0"/>
              <a:t>Wellness Committee</a:t>
            </a:r>
          </a:p>
          <a:p>
            <a:endParaRPr lang="en-US" altLang="en-US" sz="2400" dirty="0" smtClean="0"/>
          </a:p>
          <a:p>
            <a:endParaRPr lang="en-US" altLang="en-US" sz="2400" dirty="0" smtClean="0"/>
          </a:p>
          <a:p>
            <a:endParaRPr lang="en-US" altLang="en-US" dirty="0" smtClean="0"/>
          </a:p>
          <a:p>
            <a:endParaRPr lang="en-US" altLang="en-US" dirty="0" smtClean="0"/>
          </a:p>
          <a:p>
            <a:endParaRPr lang="en-US" altLang="en-US" dirty="0" smtClean="0"/>
          </a:p>
          <a:p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7126103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9487" y="219519"/>
            <a:ext cx="8481619" cy="6428761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en-US" dirty="0"/>
              <a:t>Watchdogs and Wellness Grants</a:t>
            </a:r>
          </a:p>
          <a:p>
            <a:r>
              <a:rPr lang="en-US" sz="1100" dirty="0"/>
              <a:t> </a:t>
            </a:r>
          </a:p>
          <a:p>
            <a:r>
              <a:rPr lang="en-US" dirty="0"/>
              <a:t>2008 PEP Grant:  </a:t>
            </a:r>
          </a:p>
          <a:p>
            <a:r>
              <a:rPr lang="en-US" dirty="0"/>
              <a:t>	Watchdogs and Wellness: A Healthy Tomorrow</a:t>
            </a:r>
          </a:p>
          <a:p>
            <a:r>
              <a:rPr lang="en-US" sz="1100" dirty="0"/>
              <a:t> </a:t>
            </a:r>
          </a:p>
          <a:p>
            <a:r>
              <a:rPr lang="en-US" dirty="0"/>
              <a:t>2008 </a:t>
            </a:r>
            <a:r>
              <a:rPr lang="en-US" dirty="0" smtClean="0"/>
              <a:t>Beresford Community Foundation:</a:t>
            </a:r>
            <a:endParaRPr lang="en-US" dirty="0"/>
          </a:p>
          <a:p>
            <a:r>
              <a:rPr lang="en-US" dirty="0"/>
              <a:t>	Watchdogs and Wellness: Building Our Future </a:t>
            </a:r>
          </a:p>
          <a:p>
            <a:endParaRPr lang="en-US" sz="1100" dirty="0"/>
          </a:p>
          <a:p>
            <a:r>
              <a:rPr lang="en-US" dirty="0"/>
              <a:t>2009 ING Unsung Heroes Grant:  </a:t>
            </a:r>
          </a:p>
          <a:p>
            <a:r>
              <a:rPr lang="en-US" dirty="0"/>
              <a:t>	Watchdogs and Wellness:  Adventure and </a:t>
            </a:r>
            <a:r>
              <a:rPr lang="en-US" dirty="0" smtClean="0"/>
              <a:t>Mentoring </a:t>
            </a:r>
            <a:r>
              <a:rPr lang="en-US" dirty="0"/>
              <a:t>Program</a:t>
            </a:r>
          </a:p>
          <a:p>
            <a:r>
              <a:rPr lang="en-US" sz="1100" dirty="0"/>
              <a:t> </a:t>
            </a:r>
          </a:p>
          <a:p>
            <a:r>
              <a:rPr lang="en-US" dirty="0"/>
              <a:t>2009 No Child Left Inside Grant:</a:t>
            </a:r>
          </a:p>
          <a:p>
            <a:r>
              <a:rPr lang="en-US" dirty="0"/>
              <a:t>	Watchdogs and Wellness: Camping in Schools</a:t>
            </a:r>
          </a:p>
          <a:p>
            <a:r>
              <a:rPr lang="en-US" sz="1100" dirty="0"/>
              <a:t> </a:t>
            </a:r>
          </a:p>
          <a:p>
            <a:r>
              <a:rPr lang="en-US" dirty="0"/>
              <a:t>2011 PEP Grant:</a:t>
            </a:r>
          </a:p>
          <a:p>
            <a:r>
              <a:rPr lang="en-US" dirty="0"/>
              <a:t>	Watchdogs and Wellness: Watchdogs of the Future</a:t>
            </a:r>
          </a:p>
          <a:p>
            <a:endParaRPr lang="en-US" sz="1100" dirty="0"/>
          </a:p>
          <a:p>
            <a:r>
              <a:rPr lang="en-US" dirty="0"/>
              <a:t>2013 PEP Grant:</a:t>
            </a:r>
          </a:p>
          <a:p>
            <a:r>
              <a:rPr lang="en-US" dirty="0"/>
              <a:t>	Watchdogs and Wellness: Building on </a:t>
            </a:r>
            <a:r>
              <a:rPr lang="en-US" dirty="0" smtClean="0"/>
              <a:t>Success</a:t>
            </a:r>
          </a:p>
          <a:p>
            <a:endParaRPr lang="en-US" dirty="0" smtClean="0"/>
          </a:p>
          <a:p>
            <a:pPr>
              <a:spcBef>
                <a:spcPct val="0"/>
              </a:spcBef>
            </a:pPr>
            <a:r>
              <a:rPr lang="en-US" altLang="en-US" dirty="0"/>
              <a:t>2015 </a:t>
            </a:r>
            <a:r>
              <a:rPr lang="en-US" altLang="en-US" dirty="0" err="1"/>
              <a:t>Wellmark</a:t>
            </a:r>
            <a:r>
              <a:rPr lang="en-US" altLang="en-US" dirty="0"/>
              <a:t> Foundation Kickstarter Grant</a:t>
            </a:r>
          </a:p>
          <a:p>
            <a:pPr>
              <a:spcBef>
                <a:spcPct val="0"/>
              </a:spcBef>
            </a:pPr>
            <a:r>
              <a:rPr lang="en-US" altLang="en-US" dirty="0"/>
              <a:t>	Watchdogs and Wellness: Outdoor Fitness Initiative</a:t>
            </a:r>
          </a:p>
          <a:p>
            <a:endParaRPr lang="en-US" dirty="0"/>
          </a:p>
        </p:txBody>
      </p:sp>
      <p:pic>
        <p:nvPicPr>
          <p:cNvPr id="4" name="Picture 3" descr="watchdog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9515" y="120173"/>
            <a:ext cx="1362815" cy="10376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9061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09600"/>
          </a:xfrm>
        </p:spPr>
        <p:txBody>
          <a:bodyPr>
            <a:normAutofit/>
          </a:bodyPr>
          <a:lstStyle/>
          <a:p>
            <a:r>
              <a:rPr lang="en-US" altLang="en-US" sz="2400" dirty="0" smtClean="0">
                <a:solidFill>
                  <a:schemeClr val="tx1"/>
                </a:solidFill>
              </a:rPr>
              <a:t>Developing the Proposal Narrative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715000"/>
          </a:xfrm>
        </p:spPr>
        <p:txBody>
          <a:bodyPr>
            <a:normAutofit/>
          </a:bodyPr>
          <a:lstStyle/>
          <a:p>
            <a:r>
              <a:rPr lang="en-US" altLang="en-US" b="0" dirty="0" smtClean="0"/>
              <a:t>Prepare and present the final proposal in a reader friendly format that will make scoring easy for the grant reviewers ---- think like a reviewer with limited knowledge!!!</a:t>
            </a:r>
          </a:p>
          <a:p>
            <a:pPr marL="914400" lvl="1" indent="-457200">
              <a:buFontTx/>
              <a:buAutoNum type="arabicPeriod"/>
            </a:pPr>
            <a:r>
              <a:rPr lang="en-US" altLang="en-US" dirty="0" smtClean="0"/>
              <a:t>Develop a strong Statement of the Problem or Goal</a:t>
            </a:r>
          </a:p>
          <a:p>
            <a:pPr marL="914400" lvl="1" indent="-457200">
              <a:buFontTx/>
              <a:buAutoNum type="arabicPeriod"/>
            </a:pPr>
            <a:r>
              <a:rPr lang="en-US" altLang="en-US" dirty="0" smtClean="0"/>
              <a:t>Describe the active involvement of the community in defining the problem and the planning</a:t>
            </a:r>
          </a:p>
          <a:p>
            <a:pPr marL="914400" lvl="1" indent="-457200">
              <a:buFontTx/>
              <a:buAutoNum type="arabicPeriod"/>
            </a:pPr>
            <a:r>
              <a:rPr lang="en-US" altLang="en-US" dirty="0" smtClean="0"/>
              <a:t>Provide documented evidence, scope and level of the problem</a:t>
            </a:r>
          </a:p>
          <a:p>
            <a:pPr marL="914400" lvl="1" indent="-457200">
              <a:buFontTx/>
              <a:buAutoNum type="arabicPeriod"/>
            </a:pPr>
            <a:r>
              <a:rPr lang="en-US" altLang="en-US" dirty="0" smtClean="0"/>
              <a:t>Community assessments, school assessments, HECAT, PECAT, </a:t>
            </a:r>
            <a:r>
              <a:rPr lang="en-US" altLang="en-US" dirty="0" err="1" smtClean="0"/>
              <a:t>FitnessGram</a:t>
            </a:r>
            <a:r>
              <a:rPr lang="en-US" altLang="en-US" dirty="0" smtClean="0"/>
              <a:t>, </a:t>
            </a:r>
            <a:r>
              <a:rPr lang="en-US" altLang="en-US" dirty="0" err="1" smtClean="0"/>
              <a:t>etc</a:t>
            </a:r>
            <a:r>
              <a:rPr lang="en-US" altLang="en-US" dirty="0" smtClean="0"/>
              <a:t>…</a:t>
            </a:r>
          </a:p>
          <a:p>
            <a:pPr marL="914400" lvl="1" indent="-457200">
              <a:buFontTx/>
              <a:buAutoNum type="arabicPeriod"/>
            </a:pPr>
            <a:r>
              <a:rPr lang="en-US" altLang="en-US" dirty="0" smtClean="0"/>
              <a:t>How is the problem related to other issues</a:t>
            </a:r>
          </a:p>
          <a:p>
            <a:pPr marL="914400" lvl="1" indent="-457200">
              <a:buFontTx/>
              <a:buAutoNum type="arabicPeriod"/>
            </a:pPr>
            <a:r>
              <a:rPr lang="en-US" altLang="en-US" dirty="0" smtClean="0"/>
              <a:t>Description of the Community</a:t>
            </a:r>
          </a:p>
        </p:txBody>
      </p:sp>
    </p:spTree>
    <p:extLst>
      <p:ext uri="{BB962C8B-B14F-4D97-AF65-F5344CB8AC3E}">
        <p14:creationId xmlns:p14="http://schemas.microsoft.com/office/powerpoint/2010/main" val="148161218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533400"/>
          </a:xfrm>
        </p:spPr>
        <p:txBody>
          <a:bodyPr>
            <a:normAutofit/>
          </a:bodyPr>
          <a:lstStyle/>
          <a:p>
            <a:r>
              <a:rPr lang="en-US" altLang="en-US" sz="2400" dirty="0" smtClean="0">
                <a:solidFill>
                  <a:schemeClr val="tx1"/>
                </a:solidFill>
              </a:rPr>
              <a:t>Proposal Narrative Cont.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457200" y="884238"/>
            <a:ext cx="8229600" cy="5287962"/>
          </a:xfrm>
        </p:spPr>
        <p:txBody>
          <a:bodyPr/>
          <a:lstStyle/>
          <a:p>
            <a:r>
              <a:rPr lang="en-US" altLang="en-US" b="0" dirty="0" smtClean="0"/>
              <a:t>Mission, Objectives, and Capacity</a:t>
            </a:r>
          </a:p>
          <a:p>
            <a:pPr marL="914400" lvl="1" indent="-457200">
              <a:buFontTx/>
              <a:buAutoNum type="arabicPeriod"/>
            </a:pPr>
            <a:r>
              <a:rPr lang="en-US" altLang="en-US" dirty="0" smtClean="0"/>
              <a:t>State your vision in relation to the project/problem</a:t>
            </a:r>
          </a:p>
          <a:p>
            <a:pPr marL="914400" lvl="1" indent="-457200">
              <a:buFontTx/>
              <a:buAutoNum type="arabicPeriod"/>
            </a:pPr>
            <a:r>
              <a:rPr lang="en-US" altLang="en-US" dirty="0" smtClean="0"/>
              <a:t>State the mission of the project or initiative</a:t>
            </a:r>
          </a:p>
          <a:p>
            <a:pPr marL="914400" lvl="1" indent="-457200">
              <a:buFontTx/>
              <a:buAutoNum type="arabicPeriod"/>
            </a:pPr>
            <a:r>
              <a:rPr lang="en-US" altLang="en-US" dirty="0" smtClean="0"/>
              <a:t>What are the overall objectives for the project</a:t>
            </a:r>
          </a:p>
          <a:p>
            <a:pPr marL="914400" lvl="1" indent="-457200">
              <a:buFontTx/>
              <a:buAutoNum type="arabicPeriod"/>
            </a:pPr>
            <a:r>
              <a:rPr lang="en-US" altLang="en-US" dirty="0" smtClean="0"/>
              <a:t>Describe the organization’s capacity to conduct the project</a:t>
            </a:r>
          </a:p>
          <a:p>
            <a:pPr marL="914400" lvl="1" indent="-457200">
              <a:buFontTx/>
              <a:buAutoNum type="arabicPeriod"/>
            </a:pPr>
            <a:r>
              <a:rPr lang="en-US" altLang="en-US" dirty="0" smtClean="0"/>
              <a:t>Describe the community’s capacity to address the problem/goal</a:t>
            </a:r>
          </a:p>
          <a:p>
            <a:endParaRPr lang="en-US" altLang="en-US" dirty="0" smtClean="0"/>
          </a:p>
          <a:p>
            <a:endParaRPr lang="en-US" altLang="en-US" dirty="0" smtClean="0"/>
          </a:p>
          <a:p>
            <a:endParaRPr lang="en-US" altLang="en-US" dirty="0" smtClean="0"/>
          </a:p>
          <a:p>
            <a:endParaRPr lang="en-US" altLang="en-US" dirty="0" smtClean="0"/>
          </a:p>
          <a:p>
            <a:endParaRPr lang="en-US" altLang="en-US" dirty="0" smtClean="0"/>
          </a:p>
          <a:p>
            <a:endParaRPr lang="en-US" altLang="en-US" dirty="0" smtClean="0"/>
          </a:p>
          <a:p>
            <a:endParaRPr lang="en-US" altLang="en-US" dirty="0" smtClean="0"/>
          </a:p>
          <a:p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21719640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>
            <a:normAutofit/>
          </a:bodyPr>
          <a:lstStyle/>
          <a:p>
            <a:r>
              <a:rPr lang="en-US" altLang="en-US" sz="2400" dirty="0" smtClean="0">
                <a:solidFill>
                  <a:schemeClr val="tx1"/>
                </a:solidFill>
              </a:rPr>
              <a:t>Methods Section (be detailed and clear)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229600" cy="5486400"/>
          </a:xfrm>
        </p:spPr>
        <p:txBody>
          <a:bodyPr>
            <a:normAutofit/>
          </a:bodyPr>
          <a:lstStyle/>
          <a:p>
            <a:pPr marL="457200" indent="-457200">
              <a:buFontTx/>
              <a:buAutoNum type="arabicPeriod"/>
            </a:pPr>
            <a:r>
              <a:rPr lang="en-US" altLang="en-US" b="0" dirty="0" smtClean="0"/>
              <a:t>Identify the beneficiaries and how to reach them</a:t>
            </a:r>
          </a:p>
          <a:p>
            <a:pPr marL="457200" indent="-457200">
              <a:buFontTx/>
              <a:buAutoNum type="arabicPeriod"/>
            </a:pPr>
            <a:r>
              <a:rPr lang="en-US" altLang="en-US" b="0" dirty="0" smtClean="0"/>
              <a:t>Describe the universal approaches to be used</a:t>
            </a:r>
          </a:p>
          <a:p>
            <a:pPr marL="457200" indent="-457200">
              <a:buFontTx/>
              <a:buAutoNum type="arabicPeriod"/>
            </a:pPr>
            <a:r>
              <a:rPr lang="en-US" altLang="en-US" b="0" dirty="0" smtClean="0"/>
              <a:t>Describe the targeted approaches to be used</a:t>
            </a:r>
          </a:p>
          <a:p>
            <a:pPr marL="457200" indent="-457200">
              <a:buFontTx/>
              <a:buAutoNum type="arabicPeriod"/>
            </a:pPr>
            <a:r>
              <a:rPr lang="en-US" altLang="en-US" b="0" dirty="0" smtClean="0"/>
              <a:t>How will you modify access, barriers, and opportunities</a:t>
            </a:r>
          </a:p>
          <a:p>
            <a:pPr marL="457200" indent="-457200">
              <a:buFontTx/>
              <a:buAutoNum type="arabicPeriod"/>
            </a:pPr>
            <a:r>
              <a:rPr lang="en-US" altLang="en-US" b="0" dirty="0" smtClean="0"/>
              <a:t>Identify Community Assets and Resources</a:t>
            </a:r>
          </a:p>
          <a:p>
            <a:pPr marL="857250" lvl="1" indent="-457200">
              <a:buFontTx/>
              <a:buAutoNum type="arabicPeriod"/>
            </a:pPr>
            <a:r>
              <a:rPr lang="en-US" altLang="en-US" dirty="0" smtClean="0"/>
              <a:t>People</a:t>
            </a:r>
          </a:p>
          <a:p>
            <a:pPr marL="857250" lvl="1" indent="-457200">
              <a:buFontTx/>
              <a:buAutoNum type="arabicPeriod"/>
            </a:pPr>
            <a:r>
              <a:rPr lang="en-US" altLang="en-US" dirty="0" smtClean="0"/>
              <a:t>Stakeholder</a:t>
            </a:r>
          </a:p>
          <a:p>
            <a:pPr marL="857250" lvl="1" indent="-457200">
              <a:buFontTx/>
              <a:buAutoNum type="arabicPeriod"/>
            </a:pPr>
            <a:r>
              <a:rPr lang="en-US" altLang="en-US" dirty="0" smtClean="0"/>
              <a:t>Material Resources</a:t>
            </a:r>
          </a:p>
          <a:p>
            <a:pPr marL="857250" lvl="1" indent="-457200">
              <a:buFontTx/>
              <a:buAutoNum type="arabicPeriod"/>
            </a:pPr>
            <a:r>
              <a:rPr lang="en-US" altLang="en-US" dirty="0" smtClean="0"/>
              <a:t>Any potential resistance</a:t>
            </a:r>
          </a:p>
          <a:p>
            <a:pPr marL="457200" indent="-457200">
              <a:buFontTx/>
              <a:buAutoNum type="arabicPeriod"/>
            </a:pPr>
            <a:r>
              <a:rPr lang="en-US" altLang="en-US" b="0" dirty="0" smtClean="0"/>
              <a:t>Proposed Project Activities</a:t>
            </a:r>
          </a:p>
          <a:p>
            <a:pPr marL="857250" lvl="1" indent="-457200">
              <a:buFontTx/>
              <a:buAutoNum type="arabicPeriod"/>
            </a:pPr>
            <a:r>
              <a:rPr lang="en-US" altLang="en-US" dirty="0" smtClean="0"/>
              <a:t>Action Plan</a:t>
            </a:r>
          </a:p>
          <a:p>
            <a:pPr marL="857250" lvl="1" indent="-457200">
              <a:buFontTx/>
              <a:buAutoNum type="arabicPeriod"/>
            </a:pPr>
            <a:r>
              <a:rPr lang="en-US" altLang="en-US" dirty="0" smtClean="0"/>
              <a:t>Action Steps</a:t>
            </a:r>
          </a:p>
        </p:txBody>
      </p:sp>
    </p:spTree>
    <p:extLst>
      <p:ext uri="{BB962C8B-B14F-4D97-AF65-F5344CB8AC3E}">
        <p14:creationId xmlns:p14="http://schemas.microsoft.com/office/powerpoint/2010/main" val="263417943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85800"/>
          </a:xfrm>
        </p:spPr>
        <p:txBody>
          <a:bodyPr>
            <a:normAutofit/>
          </a:bodyPr>
          <a:lstStyle/>
          <a:p>
            <a:r>
              <a:rPr lang="en-US" altLang="en-US" sz="2400" dirty="0" smtClean="0">
                <a:solidFill>
                  <a:schemeClr val="tx1"/>
                </a:solidFill>
              </a:rPr>
              <a:t>Evaluation Section</a:t>
            </a:r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/>
          </a:bodyPr>
          <a:lstStyle/>
          <a:p>
            <a:r>
              <a:rPr lang="en-US" altLang="en-US" b="0" dirty="0" smtClean="0"/>
              <a:t>Developing the Overall Evaluation</a:t>
            </a:r>
          </a:p>
          <a:p>
            <a:pPr marL="914400" lvl="1" indent="-457200">
              <a:buFontTx/>
              <a:buAutoNum type="arabicPeriod"/>
            </a:pPr>
            <a:r>
              <a:rPr lang="en-US" altLang="en-US" dirty="0" smtClean="0"/>
              <a:t>Introduction to the Evaluation</a:t>
            </a:r>
          </a:p>
          <a:p>
            <a:pPr marL="914400" lvl="1" indent="-457200">
              <a:buFontTx/>
              <a:buAutoNum type="arabicPeriod"/>
            </a:pPr>
            <a:r>
              <a:rPr lang="en-US" altLang="en-US" dirty="0" smtClean="0"/>
              <a:t>Framework for Program Evaluation</a:t>
            </a:r>
          </a:p>
          <a:p>
            <a:pPr marL="914400" lvl="1" indent="-457200">
              <a:buFontTx/>
              <a:buAutoNum type="arabicPeriod"/>
            </a:pPr>
            <a:r>
              <a:rPr lang="en-US" altLang="en-US" dirty="0" smtClean="0"/>
              <a:t>Lots of Detail</a:t>
            </a:r>
          </a:p>
          <a:p>
            <a:pPr marL="914400" lvl="1" indent="-457200">
              <a:buFontTx/>
              <a:buAutoNum type="arabicPeriod"/>
            </a:pPr>
            <a:r>
              <a:rPr lang="en-US" altLang="en-US" dirty="0" smtClean="0"/>
              <a:t>Timelines</a:t>
            </a:r>
          </a:p>
          <a:p>
            <a:pPr marL="914400" lvl="1" indent="-457200">
              <a:buFontTx/>
              <a:buAutoNum type="arabicPeriod"/>
            </a:pPr>
            <a:r>
              <a:rPr lang="en-US" altLang="en-US" dirty="0" smtClean="0"/>
              <a:t>Connections between goals/objectives and evaluation strategies and steps</a:t>
            </a:r>
          </a:p>
          <a:p>
            <a:pPr marL="914400" lvl="1" indent="-457200">
              <a:buFontTx/>
              <a:buAutoNum type="arabicPeriod"/>
            </a:pPr>
            <a:r>
              <a:rPr lang="en-US" altLang="en-US" dirty="0" smtClean="0"/>
              <a:t>How and who will gather evaluation data</a:t>
            </a:r>
          </a:p>
          <a:p>
            <a:pPr marL="914400" lvl="1" indent="-457200">
              <a:buFontTx/>
              <a:buAutoNum type="arabicPeriod"/>
            </a:pPr>
            <a:r>
              <a:rPr lang="en-US" altLang="en-US" dirty="0" smtClean="0"/>
              <a:t>How will the data be disseminated</a:t>
            </a:r>
          </a:p>
          <a:p>
            <a:pPr marL="914400" lvl="1" indent="-457200">
              <a:buFontTx/>
              <a:buAutoNum type="arabicPeriod"/>
            </a:pPr>
            <a:r>
              <a:rPr lang="en-US" altLang="en-US" dirty="0" smtClean="0"/>
              <a:t>Required assessments and program specific assessments</a:t>
            </a:r>
          </a:p>
        </p:txBody>
      </p:sp>
    </p:spTree>
    <p:extLst>
      <p:ext uri="{BB962C8B-B14F-4D97-AF65-F5344CB8AC3E}">
        <p14:creationId xmlns:p14="http://schemas.microsoft.com/office/powerpoint/2010/main" val="262860838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r>
              <a:rPr lang="en-US" altLang="en-US" sz="2400" dirty="0" smtClean="0">
                <a:solidFill>
                  <a:schemeClr val="tx1"/>
                </a:solidFill>
              </a:rPr>
              <a:t>Putting Everything Together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86400"/>
          </a:xfrm>
        </p:spPr>
        <p:txBody>
          <a:bodyPr>
            <a:normAutofit fontScale="92500" lnSpcReduction="10000"/>
          </a:bodyPr>
          <a:lstStyle/>
          <a:p>
            <a:r>
              <a:rPr lang="en-US" altLang="en-US" sz="2400" b="0" dirty="0" smtClean="0"/>
              <a:t>Table of Contents</a:t>
            </a:r>
          </a:p>
          <a:p>
            <a:r>
              <a:rPr lang="en-US" altLang="en-US" sz="2400" b="0" dirty="0" smtClean="0"/>
              <a:t>Abstract</a:t>
            </a:r>
          </a:p>
          <a:p>
            <a:r>
              <a:rPr lang="en-US" altLang="en-US" sz="2400" b="0" dirty="0" smtClean="0"/>
              <a:t>Narrative</a:t>
            </a:r>
          </a:p>
          <a:p>
            <a:r>
              <a:rPr lang="en-US" altLang="en-US" sz="2400" b="0" dirty="0" smtClean="0"/>
              <a:t>Budget</a:t>
            </a:r>
          </a:p>
          <a:p>
            <a:r>
              <a:rPr lang="en-US" altLang="en-US" sz="2400" b="0" dirty="0" smtClean="0"/>
              <a:t>Budget Narrative</a:t>
            </a:r>
          </a:p>
          <a:p>
            <a:r>
              <a:rPr lang="en-US" altLang="en-US" sz="2400" b="0" dirty="0" smtClean="0"/>
              <a:t>Appendixes</a:t>
            </a:r>
          </a:p>
          <a:p>
            <a:r>
              <a:rPr lang="en-US" altLang="en-US" sz="2400" b="0" dirty="0" smtClean="0"/>
              <a:t>All Additional Forms</a:t>
            </a:r>
          </a:p>
          <a:p>
            <a:pPr lvl="1"/>
            <a:r>
              <a:rPr lang="en-US" altLang="en-US" sz="2400" dirty="0" smtClean="0"/>
              <a:t>Partner commitments</a:t>
            </a:r>
          </a:p>
          <a:p>
            <a:pPr lvl="1"/>
            <a:r>
              <a:rPr lang="en-US" altLang="en-US" sz="2400" dirty="0" smtClean="0"/>
              <a:t>Letters of Support</a:t>
            </a:r>
          </a:p>
          <a:p>
            <a:pPr lvl="1"/>
            <a:r>
              <a:rPr lang="en-US" altLang="en-US" sz="2400" dirty="0" err="1" smtClean="0"/>
              <a:t>etc</a:t>
            </a:r>
            <a:r>
              <a:rPr lang="en-US" altLang="en-US" sz="2400" dirty="0" smtClean="0"/>
              <a:t>……</a:t>
            </a:r>
            <a:endParaRPr lang="en-US" altLang="en-US" sz="2000" dirty="0" smtClean="0"/>
          </a:p>
          <a:p>
            <a:r>
              <a:rPr lang="en-US" altLang="en-US" sz="2400" b="0" dirty="0" smtClean="0"/>
              <a:t>Triple Check the Application Package Checklist!!!!!!!!!!!</a:t>
            </a:r>
          </a:p>
          <a:p>
            <a:r>
              <a:rPr lang="en-US" altLang="en-US" sz="2400" b="0" dirty="0" smtClean="0"/>
              <a:t>Be prepared to submit a couple of days early</a:t>
            </a:r>
          </a:p>
          <a:p>
            <a:pPr lvl="1"/>
            <a:endParaRPr lang="en-US" altLang="en-US" sz="2400" dirty="0" smtClean="0"/>
          </a:p>
          <a:p>
            <a:endParaRPr lang="en-US" altLang="en-US" sz="2400" dirty="0" smtClean="0"/>
          </a:p>
          <a:p>
            <a:endParaRPr lang="en-US" altLang="en-US" sz="2400" dirty="0" smtClean="0"/>
          </a:p>
          <a:p>
            <a:endParaRPr lang="en-US" altLang="en-US" sz="2400" dirty="0" smtClean="0"/>
          </a:p>
          <a:p>
            <a:endParaRPr lang="en-US" altLang="en-US" sz="2400" dirty="0" smtClean="0"/>
          </a:p>
          <a:p>
            <a:endParaRPr lang="en-US" altLang="en-US" sz="2400" dirty="0" smtClean="0"/>
          </a:p>
          <a:p>
            <a:endParaRPr lang="en-US" altLang="en-US" sz="2400" dirty="0" smtClean="0"/>
          </a:p>
          <a:p>
            <a:endParaRPr lang="en-US" altLang="en-US" sz="2400" dirty="0" smtClean="0"/>
          </a:p>
          <a:p>
            <a:endParaRPr lang="en-US" altLang="en-US" sz="2400" dirty="0" smtClean="0"/>
          </a:p>
          <a:p>
            <a:endParaRPr lang="en-US" altLang="en-US" sz="2400" dirty="0" smtClean="0"/>
          </a:p>
          <a:p>
            <a:endParaRPr lang="en-US" altLang="en-US" sz="2400" dirty="0" smtClean="0"/>
          </a:p>
          <a:p>
            <a:endParaRPr lang="en-US" alt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300422824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33400"/>
          </a:xfrm>
        </p:spPr>
        <p:txBody>
          <a:bodyPr>
            <a:normAutofit/>
          </a:bodyPr>
          <a:lstStyle/>
          <a:p>
            <a:r>
              <a:rPr lang="en-US" altLang="en-US" sz="2400" dirty="0" smtClean="0">
                <a:solidFill>
                  <a:schemeClr val="tx1"/>
                </a:solidFill>
              </a:rPr>
              <a:t>Example Plan of Attack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685800"/>
          <a:ext cx="8229600" cy="62483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2362200"/>
                <a:gridCol w="1371600"/>
                <a:gridCol w="1447800"/>
              </a:tblGrid>
              <a:tr h="58478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Task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Responsible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Due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Completed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8478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Review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the Call for Proposals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 John and Jane Doe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January 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60881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Develop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or Review Application Checklist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  Sally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and Mike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January 10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60881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Identify and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Contact 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Appropriate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Partners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   John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and Jane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January 15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60881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Prepare Questions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and Contact the Grant Person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   Sally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January 15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60881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Draft, Review,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Edit, and Repeat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 Entire Team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Jan.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20, Feb. 20, March 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8478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Develop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Budget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   John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and Jane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Feb.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20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8478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Collect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Letters of Support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John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and Jane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March 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6516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Finalize Text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Ensure all additional forms are completed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  Entire Team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lang="en-US" sz="1600" dirty="0" smtClean="0">
                        <a:solidFill>
                          <a:schemeClr val="tx1"/>
                        </a:solidFill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Sally and Mike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April 1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lang="en-US" sz="1600" dirty="0" smtClean="0">
                        <a:solidFill>
                          <a:schemeClr val="tx1"/>
                        </a:solidFill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April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60881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Make Final Copies and Submit 3 Days in Advance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of April 15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 John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and Jane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April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12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US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582220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US" altLang="en-US" sz="2400" dirty="0" smtClean="0">
                <a:solidFill>
                  <a:schemeClr val="tx1"/>
                </a:solidFill>
              </a:rPr>
              <a:t>Example of Agencies Goals and Funding Details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371600"/>
          <a:ext cx="8229600" cy="4703763"/>
        </p:xfrm>
        <a:graphic>
          <a:graphicData uri="http://schemas.openxmlformats.org/drawingml/2006/table">
            <a:tbl>
              <a:tblPr/>
              <a:tblGrid>
                <a:gridCol w="2743200"/>
                <a:gridCol w="2743200"/>
                <a:gridCol w="2743200"/>
              </a:tblGrid>
              <a:tr h="914400"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Granting Agencies Goals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Where and When You Found Out About this Goal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Describe How Your Proposal Contributes to this Goal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189038"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To support and promote high quality health and physical education.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Carol M. White PEP Grant --- US Department of Education – typically announce in Jan/Feb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------------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</a:tr>
              <a:tr h="371475"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</a:tr>
              <a:tr h="371475"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</a:tr>
              <a:tr h="371475"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</a:tr>
              <a:tr h="371475"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</a:tr>
              <a:tr h="371475"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</a:tr>
              <a:tr h="371475"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</a:tr>
              <a:tr h="371475"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181717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>
            <a:normAutofit/>
          </a:bodyPr>
          <a:lstStyle/>
          <a:p>
            <a:r>
              <a:rPr lang="en-US" altLang="en-US" sz="2400" dirty="0" smtClean="0">
                <a:solidFill>
                  <a:schemeClr val="tx1"/>
                </a:solidFill>
              </a:rPr>
              <a:t>Samples of Evaluation Criteria Template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371600"/>
          <a:ext cx="8229600" cy="3784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Evaluation</a:t>
                      </a:r>
                      <a:r>
                        <a:rPr lang="en-US" baseline="0" dirty="0" smtClean="0">
                          <a:solidFill>
                            <a:srgbClr val="000000"/>
                          </a:solidFill>
                        </a:rPr>
                        <a:t> Criteria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Points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Describe How Your Proposal Matches This</a:t>
                      </a:r>
                      <a:r>
                        <a:rPr lang="en-US" baseline="0" dirty="0" smtClean="0">
                          <a:solidFill>
                            <a:srgbClr val="000000"/>
                          </a:solidFill>
                        </a:rPr>
                        <a:t> Criteria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Rating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Abstract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0-10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Definition of Need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0-10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Target Audience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0-10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Overall Narrative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0-25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Methods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0-15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Evaluation</a:t>
                      </a:r>
                      <a:r>
                        <a:rPr lang="en-US" baseline="0" dirty="0" smtClean="0">
                          <a:solidFill>
                            <a:srgbClr val="000000"/>
                          </a:solidFill>
                        </a:rPr>
                        <a:t> Plan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0-20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Budget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0-25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655749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>
          <a:xfrm>
            <a:off x="457200" y="1588"/>
            <a:ext cx="8229600" cy="1143000"/>
          </a:xfrm>
        </p:spPr>
        <p:txBody>
          <a:bodyPr>
            <a:normAutofit/>
          </a:bodyPr>
          <a:lstStyle/>
          <a:p>
            <a:r>
              <a:rPr lang="en-US" altLang="en-US" sz="2400" dirty="0" smtClean="0">
                <a:solidFill>
                  <a:schemeClr val="tx1"/>
                </a:solidFill>
              </a:rPr>
              <a:t>Letters of Support or Outside Documentation Plan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295400"/>
          <a:ext cx="8229600" cy="47942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914358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000000"/>
                          </a:solidFill>
                        </a:rPr>
                        <a:t>Organization &amp; Contact Information</a:t>
                      </a:r>
                      <a:endParaRPr lang="en-US" sz="1800" dirty="0">
                        <a:solidFill>
                          <a:srgbClr val="000000"/>
                        </a:solidFill>
                      </a:endParaRPr>
                    </a:p>
                  </a:txBody>
                  <a:tcPr marT="45702" marB="4570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000000"/>
                          </a:solidFill>
                        </a:rPr>
                        <a:t>Objective</a:t>
                      </a:r>
                      <a:endParaRPr lang="en-US" sz="1800" dirty="0">
                        <a:solidFill>
                          <a:srgbClr val="000000"/>
                        </a:solidFill>
                      </a:endParaRPr>
                    </a:p>
                  </a:txBody>
                  <a:tcPr marT="45702" marB="4570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000000"/>
                          </a:solidFill>
                        </a:rPr>
                        <a:t>Letter Requested</a:t>
                      </a:r>
                      <a:endParaRPr lang="en-US" sz="1800" dirty="0">
                        <a:solidFill>
                          <a:srgbClr val="000000"/>
                        </a:solidFill>
                      </a:endParaRPr>
                    </a:p>
                  </a:txBody>
                  <a:tcPr marT="45702" marB="4570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000000"/>
                          </a:solidFill>
                        </a:rPr>
                        <a:t>Letter Received</a:t>
                      </a:r>
                      <a:endParaRPr lang="en-US" sz="1800" dirty="0">
                        <a:solidFill>
                          <a:srgbClr val="000000"/>
                        </a:solidFill>
                      </a:endParaRPr>
                    </a:p>
                  </a:txBody>
                  <a:tcPr marT="45702" marB="45702"/>
                </a:tc>
              </a:tr>
              <a:tr h="914358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rgbClr val="000000"/>
                          </a:solidFill>
                        </a:rPr>
                        <a:t>Community Education Program</a:t>
                      </a:r>
                      <a:endParaRPr lang="en-US" sz="1800" dirty="0">
                        <a:solidFill>
                          <a:srgbClr val="000000"/>
                        </a:solidFill>
                      </a:endParaRPr>
                    </a:p>
                  </a:txBody>
                  <a:tcPr marT="45702" marB="45702"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rgbClr val="000000"/>
                          </a:solidFill>
                        </a:rPr>
                        <a:t>Partnership for after-school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</a:rPr>
                        <a:t> programming</a:t>
                      </a:r>
                      <a:endParaRPr lang="en-US" sz="1800" dirty="0">
                        <a:solidFill>
                          <a:srgbClr val="000000"/>
                        </a:solidFill>
                      </a:endParaRPr>
                    </a:p>
                  </a:txBody>
                  <a:tcPr marT="45702" marB="45702"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rgbClr val="000000"/>
                          </a:solidFill>
                        </a:rPr>
                        <a:t>1/18/13</a:t>
                      </a:r>
                      <a:endParaRPr lang="en-US" sz="1800" dirty="0">
                        <a:solidFill>
                          <a:srgbClr val="000000"/>
                        </a:solidFill>
                      </a:endParaRPr>
                    </a:p>
                  </a:txBody>
                  <a:tcPr marT="45702" marB="45702"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rgbClr val="000000"/>
                          </a:solidFill>
                        </a:rPr>
                        <a:t>2/15/13</a:t>
                      </a:r>
                      <a:endParaRPr lang="en-US" sz="1800" dirty="0">
                        <a:solidFill>
                          <a:srgbClr val="000000"/>
                        </a:solidFill>
                      </a:endParaRPr>
                    </a:p>
                  </a:txBody>
                  <a:tcPr marT="45702" marB="45702"/>
                </a:tc>
              </a:tr>
              <a:tr h="370692">
                <a:tc>
                  <a:txBody>
                    <a:bodyPr/>
                    <a:lstStyle/>
                    <a:p>
                      <a:endParaRPr lang="en-US" sz="1800">
                        <a:solidFill>
                          <a:srgbClr val="000000"/>
                        </a:solidFill>
                      </a:endParaRPr>
                    </a:p>
                  </a:txBody>
                  <a:tcPr marT="45702" marB="45702"/>
                </a:tc>
                <a:tc>
                  <a:txBody>
                    <a:bodyPr/>
                    <a:lstStyle/>
                    <a:p>
                      <a:endParaRPr lang="en-US" sz="1800" dirty="0">
                        <a:solidFill>
                          <a:srgbClr val="000000"/>
                        </a:solidFill>
                      </a:endParaRPr>
                    </a:p>
                  </a:txBody>
                  <a:tcPr marT="45702" marB="45702"/>
                </a:tc>
                <a:tc>
                  <a:txBody>
                    <a:bodyPr/>
                    <a:lstStyle/>
                    <a:p>
                      <a:endParaRPr lang="en-US" sz="1800">
                        <a:solidFill>
                          <a:srgbClr val="000000"/>
                        </a:solidFill>
                      </a:endParaRPr>
                    </a:p>
                  </a:txBody>
                  <a:tcPr marT="45702" marB="45702"/>
                </a:tc>
                <a:tc>
                  <a:txBody>
                    <a:bodyPr/>
                    <a:lstStyle/>
                    <a:p>
                      <a:endParaRPr lang="en-US" sz="1800">
                        <a:solidFill>
                          <a:srgbClr val="000000"/>
                        </a:solidFill>
                      </a:endParaRPr>
                    </a:p>
                  </a:txBody>
                  <a:tcPr marT="45702" marB="45702"/>
                </a:tc>
              </a:tr>
              <a:tr h="370692">
                <a:tc>
                  <a:txBody>
                    <a:bodyPr/>
                    <a:lstStyle/>
                    <a:p>
                      <a:endParaRPr lang="en-US" sz="1800">
                        <a:solidFill>
                          <a:srgbClr val="000000"/>
                        </a:solidFill>
                      </a:endParaRPr>
                    </a:p>
                  </a:txBody>
                  <a:tcPr marT="45702" marB="45702"/>
                </a:tc>
                <a:tc>
                  <a:txBody>
                    <a:bodyPr/>
                    <a:lstStyle/>
                    <a:p>
                      <a:endParaRPr lang="en-US" sz="1800" dirty="0">
                        <a:solidFill>
                          <a:srgbClr val="000000"/>
                        </a:solidFill>
                      </a:endParaRPr>
                    </a:p>
                  </a:txBody>
                  <a:tcPr marT="45702" marB="45702"/>
                </a:tc>
                <a:tc>
                  <a:txBody>
                    <a:bodyPr/>
                    <a:lstStyle/>
                    <a:p>
                      <a:endParaRPr lang="en-US" sz="1800">
                        <a:solidFill>
                          <a:srgbClr val="000000"/>
                        </a:solidFill>
                      </a:endParaRPr>
                    </a:p>
                  </a:txBody>
                  <a:tcPr marT="45702" marB="45702"/>
                </a:tc>
                <a:tc>
                  <a:txBody>
                    <a:bodyPr/>
                    <a:lstStyle/>
                    <a:p>
                      <a:endParaRPr lang="en-US" sz="1800">
                        <a:solidFill>
                          <a:srgbClr val="000000"/>
                        </a:solidFill>
                      </a:endParaRPr>
                    </a:p>
                  </a:txBody>
                  <a:tcPr marT="45702" marB="45702"/>
                </a:tc>
              </a:tr>
              <a:tr h="370692">
                <a:tc>
                  <a:txBody>
                    <a:bodyPr/>
                    <a:lstStyle/>
                    <a:p>
                      <a:endParaRPr lang="en-US" sz="1800">
                        <a:solidFill>
                          <a:srgbClr val="000000"/>
                        </a:solidFill>
                      </a:endParaRPr>
                    </a:p>
                  </a:txBody>
                  <a:tcPr marT="45702" marB="45702"/>
                </a:tc>
                <a:tc>
                  <a:txBody>
                    <a:bodyPr/>
                    <a:lstStyle/>
                    <a:p>
                      <a:endParaRPr lang="en-US" sz="1800">
                        <a:solidFill>
                          <a:srgbClr val="000000"/>
                        </a:solidFill>
                      </a:endParaRPr>
                    </a:p>
                  </a:txBody>
                  <a:tcPr marT="45702" marB="45702"/>
                </a:tc>
                <a:tc>
                  <a:txBody>
                    <a:bodyPr/>
                    <a:lstStyle/>
                    <a:p>
                      <a:endParaRPr lang="en-US" sz="1800" dirty="0">
                        <a:solidFill>
                          <a:srgbClr val="000000"/>
                        </a:solidFill>
                      </a:endParaRPr>
                    </a:p>
                  </a:txBody>
                  <a:tcPr marT="45702" marB="45702"/>
                </a:tc>
                <a:tc>
                  <a:txBody>
                    <a:bodyPr/>
                    <a:lstStyle/>
                    <a:p>
                      <a:endParaRPr lang="en-US" sz="1800">
                        <a:solidFill>
                          <a:srgbClr val="000000"/>
                        </a:solidFill>
                      </a:endParaRPr>
                    </a:p>
                  </a:txBody>
                  <a:tcPr marT="45702" marB="45702"/>
                </a:tc>
              </a:tr>
              <a:tr h="370692">
                <a:tc>
                  <a:txBody>
                    <a:bodyPr/>
                    <a:lstStyle/>
                    <a:p>
                      <a:endParaRPr lang="en-US" sz="1800">
                        <a:solidFill>
                          <a:srgbClr val="000000"/>
                        </a:solidFill>
                      </a:endParaRPr>
                    </a:p>
                  </a:txBody>
                  <a:tcPr marT="45702" marB="45702"/>
                </a:tc>
                <a:tc>
                  <a:txBody>
                    <a:bodyPr/>
                    <a:lstStyle/>
                    <a:p>
                      <a:endParaRPr lang="en-US" sz="1800">
                        <a:solidFill>
                          <a:srgbClr val="000000"/>
                        </a:solidFill>
                      </a:endParaRPr>
                    </a:p>
                  </a:txBody>
                  <a:tcPr marT="45702" marB="45702"/>
                </a:tc>
                <a:tc>
                  <a:txBody>
                    <a:bodyPr/>
                    <a:lstStyle/>
                    <a:p>
                      <a:endParaRPr lang="en-US" sz="1800" dirty="0">
                        <a:solidFill>
                          <a:srgbClr val="000000"/>
                        </a:solidFill>
                      </a:endParaRPr>
                    </a:p>
                  </a:txBody>
                  <a:tcPr marT="45702" marB="45702"/>
                </a:tc>
                <a:tc>
                  <a:txBody>
                    <a:bodyPr/>
                    <a:lstStyle/>
                    <a:p>
                      <a:endParaRPr lang="en-US" sz="1800">
                        <a:solidFill>
                          <a:srgbClr val="000000"/>
                        </a:solidFill>
                      </a:endParaRPr>
                    </a:p>
                  </a:txBody>
                  <a:tcPr marT="45702" marB="45702"/>
                </a:tc>
              </a:tr>
              <a:tr h="370692">
                <a:tc>
                  <a:txBody>
                    <a:bodyPr/>
                    <a:lstStyle/>
                    <a:p>
                      <a:endParaRPr lang="en-US" sz="1800">
                        <a:solidFill>
                          <a:srgbClr val="000000"/>
                        </a:solidFill>
                      </a:endParaRPr>
                    </a:p>
                  </a:txBody>
                  <a:tcPr marT="45702" marB="45702"/>
                </a:tc>
                <a:tc>
                  <a:txBody>
                    <a:bodyPr/>
                    <a:lstStyle/>
                    <a:p>
                      <a:endParaRPr lang="en-US" sz="1800">
                        <a:solidFill>
                          <a:srgbClr val="000000"/>
                        </a:solidFill>
                      </a:endParaRPr>
                    </a:p>
                  </a:txBody>
                  <a:tcPr marT="45702" marB="45702"/>
                </a:tc>
                <a:tc>
                  <a:txBody>
                    <a:bodyPr/>
                    <a:lstStyle/>
                    <a:p>
                      <a:endParaRPr lang="en-US" sz="1800" dirty="0">
                        <a:solidFill>
                          <a:srgbClr val="000000"/>
                        </a:solidFill>
                      </a:endParaRPr>
                    </a:p>
                  </a:txBody>
                  <a:tcPr marT="45702" marB="45702"/>
                </a:tc>
                <a:tc>
                  <a:txBody>
                    <a:bodyPr/>
                    <a:lstStyle/>
                    <a:p>
                      <a:endParaRPr lang="en-US" sz="1800">
                        <a:solidFill>
                          <a:srgbClr val="000000"/>
                        </a:solidFill>
                      </a:endParaRPr>
                    </a:p>
                  </a:txBody>
                  <a:tcPr marT="45702" marB="45702"/>
                </a:tc>
              </a:tr>
              <a:tr h="370692">
                <a:tc>
                  <a:txBody>
                    <a:bodyPr/>
                    <a:lstStyle/>
                    <a:p>
                      <a:endParaRPr lang="en-US" sz="1800">
                        <a:solidFill>
                          <a:srgbClr val="000000"/>
                        </a:solidFill>
                      </a:endParaRPr>
                    </a:p>
                  </a:txBody>
                  <a:tcPr marT="45702" marB="45702"/>
                </a:tc>
                <a:tc>
                  <a:txBody>
                    <a:bodyPr/>
                    <a:lstStyle/>
                    <a:p>
                      <a:endParaRPr lang="en-US" sz="1800">
                        <a:solidFill>
                          <a:srgbClr val="000000"/>
                        </a:solidFill>
                      </a:endParaRPr>
                    </a:p>
                  </a:txBody>
                  <a:tcPr marT="45702" marB="45702"/>
                </a:tc>
                <a:tc>
                  <a:txBody>
                    <a:bodyPr/>
                    <a:lstStyle/>
                    <a:p>
                      <a:endParaRPr lang="en-US" sz="1800" dirty="0">
                        <a:solidFill>
                          <a:srgbClr val="000000"/>
                        </a:solidFill>
                      </a:endParaRPr>
                    </a:p>
                  </a:txBody>
                  <a:tcPr marT="45702" marB="45702"/>
                </a:tc>
                <a:tc>
                  <a:txBody>
                    <a:bodyPr/>
                    <a:lstStyle/>
                    <a:p>
                      <a:endParaRPr lang="en-US" sz="1800">
                        <a:solidFill>
                          <a:srgbClr val="000000"/>
                        </a:solidFill>
                      </a:endParaRPr>
                    </a:p>
                  </a:txBody>
                  <a:tcPr marT="45702" marB="45702"/>
                </a:tc>
              </a:tr>
              <a:tr h="370692">
                <a:tc>
                  <a:txBody>
                    <a:bodyPr/>
                    <a:lstStyle/>
                    <a:p>
                      <a:endParaRPr lang="en-US" sz="1800">
                        <a:solidFill>
                          <a:srgbClr val="000000"/>
                        </a:solidFill>
                      </a:endParaRPr>
                    </a:p>
                  </a:txBody>
                  <a:tcPr marT="45702" marB="45702"/>
                </a:tc>
                <a:tc>
                  <a:txBody>
                    <a:bodyPr/>
                    <a:lstStyle/>
                    <a:p>
                      <a:endParaRPr lang="en-US" sz="1800">
                        <a:solidFill>
                          <a:srgbClr val="000000"/>
                        </a:solidFill>
                      </a:endParaRPr>
                    </a:p>
                  </a:txBody>
                  <a:tcPr marT="45702" marB="45702"/>
                </a:tc>
                <a:tc>
                  <a:txBody>
                    <a:bodyPr/>
                    <a:lstStyle/>
                    <a:p>
                      <a:endParaRPr lang="en-US" sz="1800">
                        <a:solidFill>
                          <a:srgbClr val="000000"/>
                        </a:solidFill>
                      </a:endParaRPr>
                    </a:p>
                  </a:txBody>
                  <a:tcPr marT="45702" marB="45702"/>
                </a:tc>
                <a:tc>
                  <a:txBody>
                    <a:bodyPr/>
                    <a:lstStyle/>
                    <a:p>
                      <a:endParaRPr lang="en-US" sz="1800" dirty="0">
                        <a:solidFill>
                          <a:srgbClr val="000000"/>
                        </a:solidFill>
                      </a:endParaRPr>
                    </a:p>
                  </a:txBody>
                  <a:tcPr marT="45702" marB="45702"/>
                </a:tc>
              </a:tr>
              <a:tr h="370692">
                <a:tc>
                  <a:txBody>
                    <a:bodyPr/>
                    <a:lstStyle/>
                    <a:p>
                      <a:endParaRPr lang="en-US" sz="1800">
                        <a:solidFill>
                          <a:srgbClr val="000000"/>
                        </a:solidFill>
                      </a:endParaRPr>
                    </a:p>
                  </a:txBody>
                  <a:tcPr marT="45702" marB="45702"/>
                </a:tc>
                <a:tc>
                  <a:txBody>
                    <a:bodyPr/>
                    <a:lstStyle/>
                    <a:p>
                      <a:endParaRPr lang="en-US" sz="1800">
                        <a:solidFill>
                          <a:srgbClr val="000000"/>
                        </a:solidFill>
                      </a:endParaRPr>
                    </a:p>
                  </a:txBody>
                  <a:tcPr marT="45702" marB="45702"/>
                </a:tc>
                <a:tc>
                  <a:txBody>
                    <a:bodyPr/>
                    <a:lstStyle/>
                    <a:p>
                      <a:endParaRPr lang="en-US" sz="1800">
                        <a:solidFill>
                          <a:srgbClr val="000000"/>
                        </a:solidFill>
                      </a:endParaRPr>
                    </a:p>
                  </a:txBody>
                  <a:tcPr marT="45702" marB="45702"/>
                </a:tc>
                <a:tc>
                  <a:txBody>
                    <a:bodyPr/>
                    <a:lstStyle/>
                    <a:p>
                      <a:endParaRPr lang="en-US" sz="1800" dirty="0">
                        <a:solidFill>
                          <a:srgbClr val="000000"/>
                        </a:solidFill>
                      </a:endParaRPr>
                    </a:p>
                  </a:txBody>
                  <a:tcPr marT="45702" marB="45702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4483802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altLang="en-US" sz="2400" dirty="0" smtClean="0">
                <a:solidFill>
                  <a:schemeClr val="tx1"/>
                </a:solidFill>
              </a:rPr>
              <a:t>Ten Grant Writing No </a:t>
            </a:r>
            <a:r>
              <a:rPr lang="en-US" altLang="en-US" sz="2400" dirty="0" err="1" smtClean="0">
                <a:solidFill>
                  <a:schemeClr val="tx1"/>
                </a:solidFill>
              </a:rPr>
              <a:t>No</a:t>
            </a:r>
            <a:r>
              <a:rPr lang="ja-JP" altLang="en-US" sz="2400" dirty="0" smtClean="0">
                <a:solidFill>
                  <a:schemeClr val="tx1"/>
                </a:solidFill>
              </a:rPr>
              <a:t>’</a:t>
            </a:r>
            <a:r>
              <a:rPr lang="en-US" altLang="ja-JP" sz="2400" dirty="0" smtClean="0">
                <a:solidFill>
                  <a:schemeClr val="tx1"/>
                </a:solidFill>
              </a:rPr>
              <a:t>s</a:t>
            </a:r>
            <a:endParaRPr lang="en-US" altLang="en-US" sz="2400" dirty="0" smtClean="0">
              <a:solidFill>
                <a:schemeClr val="tx1"/>
              </a:solidFill>
            </a:endParaRPr>
          </a:p>
        </p:txBody>
      </p:sp>
      <p:sp>
        <p:nvSpPr>
          <p:cNvPr id="37891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92500" lnSpcReduction="10000"/>
          </a:bodyPr>
          <a:lstStyle/>
          <a:p>
            <a:r>
              <a:rPr lang="en-US" altLang="en-US" sz="2400" b="0" dirty="0" smtClean="0"/>
              <a:t>Don</a:t>
            </a:r>
            <a:r>
              <a:rPr lang="ja-JP" altLang="en-US" sz="2400" b="0" dirty="0" smtClean="0"/>
              <a:t>’</a:t>
            </a:r>
            <a:r>
              <a:rPr lang="en-US" altLang="ja-JP" sz="2400" b="0" dirty="0" smtClean="0"/>
              <a:t>t Forget To Get Permission and Input</a:t>
            </a:r>
          </a:p>
          <a:p>
            <a:r>
              <a:rPr lang="en-US" altLang="en-US" sz="2400" b="0" dirty="0" smtClean="0"/>
              <a:t>Don</a:t>
            </a:r>
            <a:r>
              <a:rPr lang="ja-JP" altLang="en-US" sz="2400" b="0" dirty="0" smtClean="0"/>
              <a:t>’</a:t>
            </a:r>
            <a:r>
              <a:rPr lang="en-US" altLang="ja-JP" sz="2400" b="0" dirty="0" smtClean="0"/>
              <a:t>t Look Stupid by Making Errors</a:t>
            </a:r>
          </a:p>
          <a:p>
            <a:r>
              <a:rPr lang="en-US" altLang="en-US" sz="2400" b="0" dirty="0" smtClean="0"/>
              <a:t>Don</a:t>
            </a:r>
            <a:r>
              <a:rPr lang="ja-JP" altLang="en-US" sz="2400" b="0" dirty="0" smtClean="0"/>
              <a:t>’</a:t>
            </a:r>
            <a:r>
              <a:rPr lang="en-US" altLang="ja-JP" sz="2400" b="0" dirty="0" smtClean="0"/>
              <a:t>t Overlook the Importance of Stakeholder</a:t>
            </a:r>
            <a:r>
              <a:rPr lang="ja-JP" altLang="en-US" sz="2400" b="0" dirty="0" smtClean="0"/>
              <a:t>’</a:t>
            </a:r>
            <a:r>
              <a:rPr lang="en-US" altLang="ja-JP" sz="2400" b="0" dirty="0" smtClean="0"/>
              <a:t>s Input</a:t>
            </a:r>
          </a:p>
          <a:p>
            <a:r>
              <a:rPr lang="en-US" altLang="en-US" sz="2400" b="0" dirty="0" smtClean="0"/>
              <a:t>Don</a:t>
            </a:r>
            <a:r>
              <a:rPr lang="ja-JP" altLang="en-US" sz="2400" b="0" dirty="0" smtClean="0"/>
              <a:t>’</a:t>
            </a:r>
            <a:r>
              <a:rPr lang="en-US" altLang="ja-JP" sz="2400" b="0" dirty="0" smtClean="0"/>
              <a:t>t Include Audio or Video Attachments</a:t>
            </a:r>
          </a:p>
          <a:p>
            <a:r>
              <a:rPr lang="en-US" altLang="en-US" sz="2400" b="0" dirty="0" smtClean="0"/>
              <a:t>Don</a:t>
            </a:r>
            <a:r>
              <a:rPr lang="ja-JP" altLang="en-US" sz="2400" b="0" dirty="0" smtClean="0"/>
              <a:t>’</a:t>
            </a:r>
            <a:r>
              <a:rPr lang="en-US" altLang="ja-JP" sz="2400" b="0" dirty="0" smtClean="0"/>
              <a:t>t Do a Show and Tell Too Soon</a:t>
            </a:r>
          </a:p>
          <a:p>
            <a:r>
              <a:rPr lang="en-US" altLang="en-US" sz="2400" b="0" dirty="0" smtClean="0"/>
              <a:t>Don</a:t>
            </a:r>
            <a:r>
              <a:rPr lang="ja-JP" altLang="en-US" sz="2400" b="0" dirty="0" smtClean="0"/>
              <a:t>’</a:t>
            </a:r>
            <a:r>
              <a:rPr lang="en-US" altLang="ja-JP" sz="2400" b="0" dirty="0" smtClean="0"/>
              <a:t>t Submit a Rejected Grant Application without making Major Changes</a:t>
            </a:r>
          </a:p>
          <a:p>
            <a:r>
              <a:rPr lang="en-US" altLang="en-US" sz="2400" b="0" dirty="0" smtClean="0"/>
              <a:t>Don</a:t>
            </a:r>
            <a:r>
              <a:rPr lang="ja-JP" altLang="en-US" sz="2400" b="0" dirty="0" smtClean="0"/>
              <a:t>’</a:t>
            </a:r>
            <a:r>
              <a:rPr lang="en-US" altLang="ja-JP" sz="2400" b="0" dirty="0" smtClean="0"/>
              <a:t>t Assume the Funder Has No Changes from Year to Year</a:t>
            </a:r>
          </a:p>
          <a:p>
            <a:r>
              <a:rPr lang="en-US" altLang="en-US" sz="2400" b="0" dirty="0" smtClean="0"/>
              <a:t>Don</a:t>
            </a:r>
            <a:r>
              <a:rPr lang="ja-JP" altLang="en-US" sz="2400" b="0" dirty="0" smtClean="0"/>
              <a:t>’</a:t>
            </a:r>
            <a:r>
              <a:rPr lang="en-US" altLang="ja-JP" sz="2400" b="0" dirty="0" smtClean="0"/>
              <a:t>t Ignore the Printer</a:t>
            </a:r>
          </a:p>
          <a:p>
            <a:r>
              <a:rPr lang="en-US" altLang="en-US" sz="2400" b="0" dirty="0" smtClean="0"/>
              <a:t>Don</a:t>
            </a:r>
            <a:r>
              <a:rPr lang="ja-JP" altLang="en-US" sz="2400" b="0" dirty="0" smtClean="0"/>
              <a:t>’</a:t>
            </a:r>
            <a:r>
              <a:rPr lang="en-US" altLang="ja-JP" sz="2400" b="0" dirty="0" smtClean="0"/>
              <a:t>t Get Caught by Murphy</a:t>
            </a:r>
            <a:r>
              <a:rPr lang="ja-JP" altLang="en-US" sz="2400" b="0" dirty="0" smtClean="0"/>
              <a:t>’</a:t>
            </a:r>
            <a:r>
              <a:rPr lang="en-US" altLang="ja-JP" sz="2400" b="0" dirty="0" smtClean="0"/>
              <a:t>s Law – if It Can Happen, It Will</a:t>
            </a:r>
          </a:p>
          <a:p>
            <a:r>
              <a:rPr lang="en-US" altLang="en-US" sz="2400" b="0" dirty="0" smtClean="0"/>
              <a:t>Don</a:t>
            </a:r>
            <a:r>
              <a:rPr lang="ja-JP" altLang="en-US" sz="2400" b="0" dirty="0" smtClean="0"/>
              <a:t>’</a:t>
            </a:r>
            <a:r>
              <a:rPr lang="en-US" altLang="ja-JP" sz="2400" b="0" dirty="0" smtClean="0"/>
              <a:t>t Celebrate for Too Long; The Funding Ends Soon</a:t>
            </a:r>
          </a:p>
          <a:p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565757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45910"/>
            <a:ext cx="7620000" cy="5580253"/>
          </a:xfrm>
        </p:spPr>
        <p:txBody>
          <a:bodyPr/>
          <a:lstStyle/>
          <a:p>
            <a:pPr algn="ctr">
              <a:spcBef>
                <a:spcPct val="0"/>
              </a:spcBef>
            </a:pPr>
            <a:r>
              <a:rPr lang="en-US" altLang="en-US" sz="2800" dirty="0"/>
              <a:t>Watchdogs and Wellness Grants – Currently Submitted</a:t>
            </a:r>
          </a:p>
          <a:p>
            <a:pPr>
              <a:spcBef>
                <a:spcPct val="0"/>
              </a:spcBef>
            </a:pPr>
            <a:endParaRPr lang="en-US" altLang="en-US" sz="2800" dirty="0"/>
          </a:p>
          <a:p>
            <a:pPr>
              <a:spcBef>
                <a:spcPct val="0"/>
              </a:spcBef>
            </a:pPr>
            <a:r>
              <a:rPr lang="en-US" altLang="en-US" b="0" dirty="0"/>
              <a:t>2015 Bush Foundation</a:t>
            </a:r>
          </a:p>
          <a:p>
            <a:pPr>
              <a:spcBef>
                <a:spcPct val="0"/>
              </a:spcBef>
            </a:pPr>
            <a:r>
              <a:rPr lang="en-US" altLang="en-US" b="0" dirty="0"/>
              <a:t>	Watchdogs and Wellness: Youth Mental </a:t>
            </a:r>
            <a:r>
              <a:rPr lang="en-US" altLang="en-US" b="0" dirty="0" smtClean="0"/>
              <a:t>Health Initiative</a:t>
            </a:r>
          </a:p>
          <a:p>
            <a:pPr>
              <a:spcBef>
                <a:spcPct val="0"/>
              </a:spcBef>
            </a:pPr>
            <a:endParaRPr lang="en-US" altLang="en-US" b="0" dirty="0"/>
          </a:p>
          <a:p>
            <a:pPr>
              <a:spcBef>
                <a:spcPct val="0"/>
              </a:spcBef>
            </a:pPr>
            <a:r>
              <a:rPr lang="en-US" altLang="en-US" b="0" dirty="0" smtClean="0"/>
              <a:t>2015 SAMSHA Mental Health Grant</a:t>
            </a:r>
          </a:p>
          <a:p>
            <a:pPr>
              <a:spcBef>
                <a:spcPct val="0"/>
              </a:spcBef>
            </a:pPr>
            <a:r>
              <a:rPr lang="en-US" altLang="en-US" b="0" dirty="0"/>
              <a:t>	 Watchdogs and Wellness: Youth Mental Health Initiative</a:t>
            </a:r>
          </a:p>
          <a:p>
            <a:pPr>
              <a:spcBef>
                <a:spcPct val="0"/>
              </a:spcBef>
            </a:pPr>
            <a:endParaRPr lang="en-US" altLang="en-US" b="0" dirty="0"/>
          </a:p>
          <a:p>
            <a:pPr>
              <a:spcBef>
                <a:spcPct val="0"/>
              </a:spcBef>
            </a:pPr>
            <a:r>
              <a:rPr lang="en-US" altLang="en-US" b="0" dirty="0"/>
              <a:t>2015 USDA Food Insecurity Grant</a:t>
            </a:r>
          </a:p>
          <a:p>
            <a:pPr>
              <a:spcBef>
                <a:spcPct val="0"/>
              </a:spcBef>
            </a:pPr>
            <a:r>
              <a:rPr lang="en-US" altLang="en-US" b="0" dirty="0"/>
              <a:t>	Watchdogs and Wellness: Eliminating Food </a:t>
            </a:r>
            <a:r>
              <a:rPr lang="en-US" altLang="en-US" b="0" dirty="0" smtClean="0"/>
              <a:t>	Insecurity</a:t>
            </a:r>
            <a:endParaRPr lang="en-US" altLang="en-US" b="0" dirty="0"/>
          </a:p>
          <a:p>
            <a:endParaRPr lang="en-US" dirty="0"/>
          </a:p>
        </p:txBody>
      </p:sp>
      <p:pic>
        <p:nvPicPr>
          <p:cNvPr id="4" name="Picture 3" descr="watchdog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9515" y="120173"/>
            <a:ext cx="1362815" cy="10376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4710657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09600"/>
          </a:xfrm>
        </p:spPr>
        <p:txBody>
          <a:bodyPr>
            <a:normAutofit/>
          </a:bodyPr>
          <a:lstStyle/>
          <a:p>
            <a:r>
              <a:rPr lang="en-US" altLang="en-US" sz="2400" dirty="0" smtClean="0">
                <a:solidFill>
                  <a:schemeClr val="tx1"/>
                </a:solidFill>
              </a:rPr>
              <a:t>Reasons for Low Review Ratings</a:t>
            </a:r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791200"/>
          </a:xfrm>
        </p:spPr>
        <p:txBody>
          <a:bodyPr>
            <a:normAutofit lnSpcReduction="10000"/>
          </a:bodyPr>
          <a:lstStyle/>
          <a:p>
            <a:pPr marL="514350" indent="-514350">
              <a:buFontTx/>
              <a:buAutoNum type="arabicPeriod"/>
            </a:pPr>
            <a:r>
              <a:rPr lang="en-US" altLang="en-US" sz="2200" b="0" dirty="0" smtClean="0"/>
              <a:t>Project of little or no relevance to mission and/or program priorities</a:t>
            </a:r>
          </a:p>
          <a:p>
            <a:pPr marL="514350" indent="-514350">
              <a:buFontTx/>
              <a:buAutoNum type="arabicPeriod"/>
            </a:pPr>
            <a:r>
              <a:rPr lang="en-US" altLang="en-US" sz="2200" b="0" dirty="0" smtClean="0"/>
              <a:t>Insufficient preliminary data or evidence from literature</a:t>
            </a:r>
          </a:p>
          <a:p>
            <a:pPr marL="514350" indent="-514350">
              <a:buFontTx/>
              <a:buAutoNum type="arabicPeriod"/>
            </a:pPr>
            <a:r>
              <a:rPr lang="en-US" altLang="en-US" sz="2200" b="0" dirty="0" smtClean="0"/>
              <a:t>Exceeds page limit, poorly written, unclear objectives or hypotheses</a:t>
            </a:r>
          </a:p>
          <a:p>
            <a:pPr marL="514350" indent="-514350">
              <a:buFontTx/>
              <a:buAutoNum type="arabicPeriod"/>
            </a:pPr>
            <a:r>
              <a:rPr lang="en-US" altLang="en-US" sz="2200" b="0" dirty="0" smtClean="0"/>
              <a:t>Poor record of results from previous funding</a:t>
            </a:r>
          </a:p>
          <a:p>
            <a:pPr marL="514350" indent="-514350">
              <a:buFontTx/>
              <a:buAutoNum type="arabicPeriod"/>
            </a:pPr>
            <a:r>
              <a:rPr lang="en-US" altLang="en-US" sz="2200" b="0" dirty="0" smtClean="0"/>
              <a:t>Plan of action or objectives no cohesive, different functions aren’t integrated</a:t>
            </a:r>
          </a:p>
          <a:p>
            <a:pPr marL="514350" indent="-514350">
              <a:buFontTx/>
              <a:buAutoNum type="arabicPeriod"/>
            </a:pPr>
            <a:r>
              <a:rPr lang="en-US" altLang="en-US" sz="2200" b="0" dirty="0" smtClean="0"/>
              <a:t>Low scientific merit, basic flaws in logic</a:t>
            </a:r>
          </a:p>
          <a:p>
            <a:pPr marL="514350" indent="-514350">
              <a:buFontTx/>
              <a:buAutoNum type="arabicPeriod"/>
            </a:pPr>
            <a:r>
              <a:rPr lang="en-US" altLang="en-US" sz="2200" b="0" dirty="0" smtClean="0"/>
              <a:t>Lack solid research questions or learning objectives</a:t>
            </a:r>
          </a:p>
          <a:p>
            <a:pPr marL="514350" indent="-514350">
              <a:buFontTx/>
              <a:buAutoNum type="arabicPeriod"/>
            </a:pPr>
            <a:r>
              <a:rPr lang="en-US" altLang="en-US" sz="2200" b="0" dirty="0" smtClean="0"/>
              <a:t>Not innovative</a:t>
            </a:r>
          </a:p>
          <a:p>
            <a:pPr marL="514350" indent="-514350">
              <a:buFontTx/>
              <a:buAutoNum type="arabicPeriod"/>
            </a:pPr>
            <a:r>
              <a:rPr lang="en-US" altLang="en-US" sz="2200" b="0" dirty="0" smtClean="0"/>
              <a:t>Lacks references to content standards</a:t>
            </a:r>
          </a:p>
          <a:p>
            <a:pPr marL="514350" indent="-514350">
              <a:buFontTx/>
              <a:buAutoNum type="arabicPeriod"/>
            </a:pPr>
            <a:r>
              <a:rPr lang="en-US" altLang="en-US" sz="2200" b="0" dirty="0" smtClean="0"/>
              <a:t>Project Director (Management Plan) not qualified</a:t>
            </a:r>
          </a:p>
          <a:p>
            <a:pPr marL="514350" indent="-514350">
              <a:buFontTx/>
              <a:buAutoNum type="arabicPeriod"/>
            </a:pPr>
            <a:endParaRPr lang="en-US" alt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3856107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516562"/>
          </a:xfrm>
        </p:spPr>
        <p:txBody>
          <a:bodyPr/>
          <a:lstStyle/>
          <a:p>
            <a:pPr eaLnBrk="1" hangingPunct="1"/>
            <a:r>
              <a:rPr lang="en-US" altLang="en-US" sz="2400" dirty="0" smtClean="0">
                <a:solidFill>
                  <a:schemeClr val="tx1"/>
                </a:solidFill>
              </a:rPr>
              <a:t>Questions, Thoughts, Comments, Items to Share</a:t>
            </a:r>
            <a:br>
              <a:rPr lang="en-US" altLang="en-US" sz="2400" dirty="0" smtClean="0">
                <a:solidFill>
                  <a:schemeClr val="tx1"/>
                </a:solidFill>
              </a:rPr>
            </a:br>
            <a:r>
              <a:rPr lang="en-US" altLang="en-US" sz="2400" dirty="0" smtClean="0">
                <a:solidFill>
                  <a:schemeClr val="tx1"/>
                </a:solidFill>
              </a:rPr>
              <a:t/>
            </a:r>
            <a:br>
              <a:rPr lang="en-US" altLang="en-US" sz="2400" dirty="0" smtClean="0">
                <a:solidFill>
                  <a:schemeClr val="tx1"/>
                </a:solidFill>
              </a:rPr>
            </a:br>
            <a:r>
              <a:rPr lang="en-US" altLang="en-US" sz="2400" dirty="0" smtClean="0">
                <a:solidFill>
                  <a:schemeClr val="tx1"/>
                </a:solidFill>
              </a:rPr>
              <a:t/>
            </a:r>
            <a:br>
              <a:rPr lang="en-US" altLang="en-US" sz="2400" dirty="0" smtClean="0">
                <a:solidFill>
                  <a:schemeClr val="tx1"/>
                </a:solidFill>
              </a:rPr>
            </a:br>
            <a:r>
              <a:rPr lang="en-US" altLang="en-US" sz="2400" dirty="0" smtClean="0">
                <a:solidFill>
                  <a:schemeClr val="tx1"/>
                </a:solidFill>
              </a:rPr>
              <a:t>To Share</a:t>
            </a:r>
            <a:r>
              <a:rPr lang="en-US" altLang="en-US" dirty="0" smtClean="0"/>
              <a:t/>
            </a:r>
            <a:br>
              <a:rPr lang="en-US" altLang="en-US" dirty="0" smtClean="0"/>
            </a:br>
            <a:r>
              <a:rPr lang="en-US" altLang="en-US" sz="2800" dirty="0" smtClean="0"/>
              <a:t/>
            </a:r>
            <a:br>
              <a:rPr lang="en-US" altLang="en-US" sz="2800" dirty="0" smtClean="0"/>
            </a:br>
            <a:endParaRPr lang="en-US" alt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2457268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94303"/>
            <a:ext cx="7620000" cy="6428164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en-US" sz="2800" dirty="0" smtClean="0"/>
              <a:t>WATCHDOGS AND WELLNESS</a:t>
            </a:r>
            <a:endParaRPr lang="en-US" sz="2800" b="0" dirty="0" smtClean="0"/>
          </a:p>
          <a:p>
            <a:r>
              <a:rPr lang="en-US" sz="2400" dirty="0" smtClean="0"/>
              <a:t>-</a:t>
            </a:r>
            <a:r>
              <a:rPr lang="en-US" sz="2400" b="0" dirty="0" smtClean="0"/>
              <a:t>started in 2008</a:t>
            </a:r>
          </a:p>
          <a:p>
            <a:r>
              <a:rPr lang="en-US" sz="2400" b="0" dirty="0"/>
              <a:t>	</a:t>
            </a:r>
            <a:r>
              <a:rPr lang="en-US" sz="2400" b="0" dirty="0" smtClean="0"/>
              <a:t>-one small janitors closet for PE storage</a:t>
            </a:r>
          </a:p>
          <a:p>
            <a:r>
              <a:rPr lang="en-US" sz="2400" b="0" dirty="0"/>
              <a:t>	</a:t>
            </a:r>
            <a:r>
              <a:rPr lang="en-US" sz="2400" b="0" dirty="0" smtClean="0"/>
              <a:t>-primarily used athletic equipment</a:t>
            </a:r>
          </a:p>
          <a:p>
            <a:r>
              <a:rPr lang="en-US" sz="2400" b="0" dirty="0"/>
              <a:t>	</a:t>
            </a:r>
            <a:r>
              <a:rPr lang="en-US" sz="2400" b="0" dirty="0" smtClean="0"/>
              <a:t>-very dated and small weight room at MS/HS</a:t>
            </a:r>
          </a:p>
          <a:p>
            <a:r>
              <a:rPr lang="en-US" sz="2400" b="0" dirty="0"/>
              <a:t>	</a:t>
            </a:r>
            <a:r>
              <a:rPr lang="en-US" sz="2400" b="0" dirty="0" smtClean="0"/>
              <a:t>-elementary gym doubled as lunch room</a:t>
            </a:r>
          </a:p>
          <a:p>
            <a:r>
              <a:rPr lang="en-US" sz="2400" b="0" dirty="0"/>
              <a:t>	</a:t>
            </a:r>
            <a:r>
              <a:rPr lang="en-US" sz="2400" b="0" dirty="0" smtClean="0"/>
              <a:t>-high school had 2 PE electives</a:t>
            </a:r>
          </a:p>
          <a:p>
            <a:r>
              <a:rPr lang="en-US" sz="2400" b="0" dirty="0"/>
              <a:t>	</a:t>
            </a:r>
            <a:r>
              <a:rPr lang="en-US" sz="2400" b="0" dirty="0" smtClean="0"/>
              <a:t>	-complete focus either strength or team </a:t>
            </a:r>
            <a:r>
              <a:rPr lang="en-US" sz="2400" b="0" dirty="0" smtClean="0"/>
              <a:t>			sports</a:t>
            </a:r>
            <a:endParaRPr lang="en-US" sz="2400" b="0" dirty="0" smtClean="0"/>
          </a:p>
          <a:p>
            <a:r>
              <a:rPr lang="en-US" sz="2400" b="0" dirty="0"/>
              <a:t>	</a:t>
            </a:r>
            <a:r>
              <a:rPr lang="en-US" sz="2400" b="0" dirty="0" smtClean="0"/>
              <a:t>-elementary with very limited contact minutes</a:t>
            </a:r>
          </a:p>
          <a:p>
            <a:r>
              <a:rPr lang="en-US" sz="2400" b="0" dirty="0"/>
              <a:t>	</a:t>
            </a:r>
            <a:r>
              <a:rPr lang="en-US" sz="2400" b="0" dirty="0" smtClean="0"/>
              <a:t>-no partnerships</a:t>
            </a:r>
          </a:p>
          <a:p>
            <a:r>
              <a:rPr lang="en-US" sz="2400" b="0" dirty="0"/>
              <a:t>	</a:t>
            </a:r>
            <a:r>
              <a:rPr lang="en-US" sz="2400" b="0" dirty="0" smtClean="0"/>
              <a:t>-no professional development</a:t>
            </a:r>
          </a:p>
          <a:p>
            <a:r>
              <a:rPr lang="en-US" sz="2400" b="0" dirty="0"/>
              <a:t>	</a:t>
            </a:r>
            <a:r>
              <a:rPr lang="en-US" sz="2400" b="0" dirty="0" smtClean="0"/>
              <a:t>-basically financially broke Com-Ed program</a:t>
            </a:r>
          </a:p>
          <a:p>
            <a:r>
              <a:rPr lang="en-US" sz="2400" b="0" dirty="0"/>
              <a:t>	</a:t>
            </a:r>
            <a:r>
              <a:rPr lang="en-US" sz="2400" b="0" dirty="0" smtClean="0"/>
              <a:t>-basically no written curriculum at all</a:t>
            </a:r>
          </a:p>
          <a:p>
            <a:r>
              <a:rPr lang="en-US" sz="2400" b="0" dirty="0"/>
              <a:t>	</a:t>
            </a:r>
            <a:r>
              <a:rPr lang="en-US" sz="2400" b="0" dirty="0" smtClean="0"/>
              <a:t>-no coordinated fitness assessments</a:t>
            </a:r>
          </a:p>
        </p:txBody>
      </p:sp>
      <p:pic>
        <p:nvPicPr>
          <p:cNvPr id="4" name="Picture 3" descr="watchdog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9515" y="120173"/>
            <a:ext cx="1362815" cy="10376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8860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56260"/>
            <a:ext cx="7620000" cy="6501740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en-US" sz="2800" dirty="0"/>
              <a:t>WATCHDOGS AND WELLNESS</a:t>
            </a:r>
            <a:endParaRPr lang="en-US" sz="2800" b="0" dirty="0"/>
          </a:p>
          <a:p>
            <a:r>
              <a:rPr lang="en-US" sz="2400" b="0" dirty="0" smtClean="0"/>
              <a:t>Now in </a:t>
            </a:r>
            <a:r>
              <a:rPr lang="en-US" sz="2400" b="0" dirty="0" smtClean="0"/>
              <a:t>2015</a:t>
            </a:r>
            <a:endParaRPr lang="en-US" sz="2400" b="0" dirty="0" smtClean="0"/>
          </a:p>
          <a:p>
            <a:r>
              <a:rPr lang="en-US" sz="2400" b="0" dirty="0"/>
              <a:t>	</a:t>
            </a:r>
            <a:r>
              <a:rPr lang="en-US" sz="2400" b="0" dirty="0" smtClean="0"/>
              <a:t>-fully mapped K-12 HPE curriculum with SPARK 	PE, Team Nutrition, technology integration</a:t>
            </a:r>
          </a:p>
          <a:p>
            <a:r>
              <a:rPr lang="en-US" sz="2400" b="0" dirty="0"/>
              <a:t>	</a:t>
            </a:r>
            <a:r>
              <a:rPr lang="en-US" sz="2400" b="0" dirty="0" smtClean="0"/>
              <a:t>-6 elective PE choices</a:t>
            </a:r>
          </a:p>
          <a:p>
            <a:r>
              <a:rPr lang="en-US" sz="2400" b="0" dirty="0"/>
              <a:t>	</a:t>
            </a:r>
            <a:r>
              <a:rPr lang="en-US" sz="2400" b="0" dirty="0" smtClean="0"/>
              <a:t>-partnerships with Alliance for Healthier 	Generations, Multiple Community Partners, 	Com-Ed 	Before/After School Programs, Summer Programs, 	Daycares</a:t>
            </a:r>
          </a:p>
          <a:p>
            <a:r>
              <a:rPr lang="en-US" sz="2400" b="0" dirty="0"/>
              <a:t>	</a:t>
            </a:r>
            <a:r>
              <a:rPr lang="en-US" sz="2400" b="0" dirty="0" smtClean="0"/>
              <a:t>-dedicated elementary gym</a:t>
            </a:r>
          </a:p>
          <a:p>
            <a:r>
              <a:rPr lang="en-US" sz="2400" b="0" dirty="0"/>
              <a:t>	</a:t>
            </a:r>
            <a:r>
              <a:rPr lang="en-US" sz="2400" b="0" dirty="0" smtClean="0"/>
              <a:t>-state of the art student fitness facility</a:t>
            </a:r>
          </a:p>
          <a:p>
            <a:r>
              <a:rPr lang="en-US" sz="2400" b="0" dirty="0"/>
              <a:t>	</a:t>
            </a:r>
            <a:r>
              <a:rPr lang="en-US" sz="2400" b="0" dirty="0" smtClean="0"/>
              <a:t>-significant professional development</a:t>
            </a:r>
          </a:p>
          <a:p>
            <a:r>
              <a:rPr lang="en-US" sz="2400" b="0" dirty="0" smtClean="0"/>
              <a:t>	-physical activity buy-in with the classroom 	</a:t>
            </a:r>
            <a:r>
              <a:rPr lang="en-US" sz="2400" b="0" dirty="0" smtClean="0"/>
              <a:t>teachers and kinesthetic desks</a:t>
            </a:r>
            <a:endParaRPr lang="en-US" sz="2400" b="0" dirty="0" smtClean="0"/>
          </a:p>
          <a:p>
            <a:r>
              <a:rPr lang="en-US" sz="2400" b="0" dirty="0"/>
              <a:t>	</a:t>
            </a:r>
            <a:r>
              <a:rPr lang="en-US" sz="2400" b="0" dirty="0" smtClean="0"/>
              <a:t>-expanded before/after school and summer physical 	-activity/fitness programming</a:t>
            </a:r>
          </a:p>
          <a:p>
            <a:endParaRPr lang="en-US" sz="2400" b="0" dirty="0" smtClean="0"/>
          </a:p>
          <a:p>
            <a:endParaRPr lang="en-US" sz="2400" b="0" dirty="0" smtClean="0"/>
          </a:p>
          <a:p>
            <a:endParaRPr lang="en-US" sz="2400" b="0" dirty="0"/>
          </a:p>
        </p:txBody>
      </p:sp>
      <p:pic>
        <p:nvPicPr>
          <p:cNvPr id="4" name="Picture 3" descr="watchdog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4026" y="228600"/>
            <a:ext cx="1331838" cy="1014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3613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57624"/>
            <a:ext cx="7620000" cy="6133863"/>
          </a:xfrm>
        </p:spPr>
        <p:txBody>
          <a:bodyPr>
            <a:normAutofit/>
          </a:bodyPr>
          <a:lstStyle/>
          <a:p>
            <a:endParaRPr lang="en-US" sz="2800" dirty="0" smtClean="0"/>
          </a:p>
          <a:p>
            <a:r>
              <a:rPr lang="en-US" sz="2800" dirty="0" smtClean="0"/>
              <a:t>2008-2011 Focus</a:t>
            </a:r>
          </a:p>
          <a:p>
            <a:pPr marL="914400" lvl="1" indent="-457200">
              <a:buFont typeface="Arial"/>
              <a:buChar char="•"/>
            </a:pPr>
            <a:r>
              <a:rPr lang="en-US" sz="2400" dirty="0" smtClean="0"/>
              <a:t>Building a high quality, research-based, standards-based, coordinated/mapped curriculum for Health and Physical Education</a:t>
            </a:r>
          </a:p>
          <a:p>
            <a:pPr marL="914400" lvl="1" indent="-457200">
              <a:buFont typeface="Arial"/>
              <a:buChar char="•"/>
            </a:pPr>
            <a:r>
              <a:rPr lang="en-US" sz="2400" dirty="0" smtClean="0"/>
              <a:t>Developing a strong knowledge base through targeted professional development</a:t>
            </a:r>
          </a:p>
          <a:p>
            <a:pPr marL="914400" lvl="1" indent="-457200">
              <a:buFont typeface="Arial"/>
              <a:buChar char="•"/>
            </a:pPr>
            <a:r>
              <a:rPr lang="en-US" sz="2400" dirty="0" smtClean="0"/>
              <a:t>Gaining a PE technology base</a:t>
            </a:r>
          </a:p>
          <a:p>
            <a:pPr marL="914400" lvl="1" indent="-457200">
              <a:buFont typeface="Arial"/>
              <a:buChar char="•"/>
            </a:pPr>
            <a:r>
              <a:rPr lang="en-US" sz="2400" dirty="0" smtClean="0"/>
              <a:t>Establish evaluation/assessment system for fitness and expanded evaluation procedures for physical education grades</a:t>
            </a:r>
          </a:p>
          <a:p>
            <a:pPr marL="914400" lvl="1" indent="-457200">
              <a:buFont typeface="Arial"/>
              <a:buChar char="•"/>
            </a:pPr>
            <a:r>
              <a:rPr lang="en-US" sz="2400" dirty="0" smtClean="0"/>
              <a:t>Expansion of PE electives for 9-12 Physical Education</a:t>
            </a:r>
            <a:endParaRPr lang="en-US" sz="2400" dirty="0"/>
          </a:p>
        </p:txBody>
      </p:sp>
      <p:pic>
        <p:nvPicPr>
          <p:cNvPr id="4" name="Picture 3" descr="watchdog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44353" y="228600"/>
            <a:ext cx="1665693" cy="1268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7329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1"/>
            <a:ext cx="7620000" cy="6338970"/>
          </a:xfrm>
        </p:spPr>
        <p:txBody>
          <a:bodyPr>
            <a:normAutofit fontScale="92500" lnSpcReduction="10000"/>
          </a:bodyPr>
          <a:lstStyle/>
          <a:p>
            <a:endParaRPr lang="en-US" sz="2800" dirty="0" smtClean="0"/>
          </a:p>
          <a:p>
            <a:r>
              <a:rPr lang="en-US" sz="2800" dirty="0" smtClean="0"/>
              <a:t>2011-2014 Focus</a:t>
            </a:r>
            <a:endParaRPr lang="en-US" sz="2400" dirty="0" smtClean="0"/>
          </a:p>
          <a:p>
            <a:pPr marL="914400" lvl="1" indent="-457200">
              <a:buFont typeface="Arial"/>
              <a:buChar char="•"/>
            </a:pPr>
            <a:r>
              <a:rPr lang="en-US" sz="2400" dirty="0" smtClean="0"/>
              <a:t>Continue to develop all activities from 2008-2011 focus</a:t>
            </a:r>
          </a:p>
          <a:p>
            <a:pPr marL="914400" lvl="1" indent="-457200">
              <a:buFont typeface="Arial"/>
              <a:buChar char="•"/>
            </a:pPr>
            <a:r>
              <a:rPr lang="en-US" sz="2400" dirty="0" smtClean="0"/>
              <a:t>Develop </a:t>
            </a:r>
            <a:r>
              <a:rPr lang="en-US" sz="2400" dirty="0"/>
              <a:t>of Before/After-School and Summer programming in coordination with our K-12 Health and Physical Education programming</a:t>
            </a:r>
          </a:p>
          <a:p>
            <a:pPr marL="1600200" lvl="2" indent="-457200">
              <a:buFont typeface="Arial"/>
              <a:buChar char="•"/>
            </a:pPr>
            <a:r>
              <a:rPr lang="en-US" sz="2200" dirty="0"/>
              <a:t>SPARK After-School program integration </a:t>
            </a:r>
          </a:p>
          <a:p>
            <a:pPr marL="1600200" lvl="2" indent="-457200">
              <a:buFont typeface="Arial"/>
              <a:buChar char="•"/>
            </a:pPr>
            <a:r>
              <a:rPr lang="en-US" sz="2200" dirty="0"/>
              <a:t>Coordinated fitness programs between PE and Athletics and After-School </a:t>
            </a:r>
            <a:r>
              <a:rPr lang="en-US" sz="2200" dirty="0" smtClean="0"/>
              <a:t>Fitness</a:t>
            </a:r>
          </a:p>
          <a:p>
            <a:pPr marL="1600200" lvl="2" indent="-457200">
              <a:buFont typeface="Arial"/>
              <a:buChar char="•"/>
            </a:pPr>
            <a:r>
              <a:rPr lang="en-US" sz="2200" dirty="0" err="1" smtClean="0"/>
              <a:t>Exergaming</a:t>
            </a:r>
            <a:endParaRPr lang="en-US" sz="2200" dirty="0"/>
          </a:p>
          <a:p>
            <a:pPr marL="914400" lvl="1" indent="-457200">
              <a:buFont typeface="Arial"/>
              <a:buChar char="•"/>
            </a:pPr>
            <a:r>
              <a:rPr lang="en-US" sz="2400" dirty="0" smtClean="0"/>
              <a:t>Lifetime and Family Based Activities</a:t>
            </a:r>
          </a:p>
          <a:p>
            <a:pPr marL="1600200" lvl="2" indent="-457200">
              <a:buFont typeface="Arial"/>
              <a:buChar char="•"/>
            </a:pPr>
            <a:r>
              <a:rPr lang="en-US" sz="2200" dirty="0" smtClean="0"/>
              <a:t>Family Fun nights, Saturdays in the Park, X-Country Skiing, </a:t>
            </a:r>
            <a:r>
              <a:rPr lang="en-US" sz="2200" dirty="0" err="1" smtClean="0"/>
              <a:t>SnowShoeing</a:t>
            </a:r>
            <a:r>
              <a:rPr lang="en-US" sz="2200" dirty="0" smtClean="0"/>
              <a:t>, Disc Golf</a:t>
            </a:r>
          </a:p>
          <a:p>
            <a:pPr marL="914400" lvl="1" indent="-457200">
              <a:buFont typeface="Arial"/>
              <a:buChar char="•"/>
            </a:pPr>
            <a:r>
              <a:rPr lang="en-US" sz="2400" dirty="0" smtClean="0"/>
              <a:t>Partnership developments</a:t>
            </a:r>
          </a:p>
          <a:p>
            <a:pPr marL="1600200" lvl="2" indent="-457200">
              <a:buFont typeface="Arial"/>
              <a:buChar char="•"/>
            </a:pPr>
            <a:r>
              <a:rPr lang="en-US" sz="2200" dirty="0" smtClean="0"/>
              <a:t>Clinic</a:t>
            </a:r>
          </a:p>
          <a:p>
            <a:pPr marL="1600200" lvl="2" indent="-457200">
              <a:buFont typeface="Arial"/>
              <a:buChar char="•"/>
            </a:pPr>
            <a:r>
              <a:rPr lang="en-US" sz="2200" dirty="0" smtClean="0"/>
              <a:t>Com-Ed</a:t>
            </a:r>
          </a:p>
          <a:p>
            <a:pPr marL="1600200" lvl="2" indent="-457200">
              <a:buFont typeface="Arial"/>
              <a:buChar char="•"/>
            </a:pPr>
            <a:r>
              <a:rPr lang="en-US" sz="2200" dirty="0" smtClean="0"/>
              <a:t>LOG</a:t>
            </a:r>
          </a:p>
          <a:p>
            <a:pPr lvl="2" indent="0">
              <a:buNone/>
            </a:pPr>
            <a:endParaRPr lang="en-US" sz="2200" dirty="0"/>
          </a:p>
        </p:txBody>
      </p:sp>
      <p:pic>
        <p:nvPicPr>
          <p:cNvPr id="7" name="Picture 6" descr="watchdog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44353" y="228600"/>
            <a:ext cx="1665693" cy="1268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1889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tial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Essential.thmx</Template>
  <TotalTime>2412</TotalTime>
  <Words>2465</Words>
  <Application>Microsoft Office PowerPoint</Application>
  <PresentationFormat>On-screen Show (4:3)</PresentationFormat>
  <Paragraphs>600</Paragraphs>
  <Slides>51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51</vt:i4>
      </vt:variant>
    </vt:vector>
  </HeadingPairs>
  <TitlesOfParts>
    <vt:vector size="52" baseType="lpstr">
      <vt:lpstr>Essential</vt:lpstr>
      <vt:lpstr>   Keys to Obtaining External Funding and Creating Community Support</vt:lpstr>
      <vt:lpstr>My Background</vt:lpstr>
      <vt:lpstr>Leveraging Your Current Programs or Grants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Potential changes/impact of essa (Every Student Success Act)</vt:lpstr>
      <vt:lpstr>Title I Funding under essa</vt:lpstr>
      <vt:lpstr>Title II Funding under essa</vt:lpstr>
      <vt:lpstr>Title IV Funding under ESSA</vt:lpstr>
      <vt:lpstr>Title IV Funding under ESSA</vt:lpstr>
      <vt:lpstr>Beginning Guidelines</vt:lpstr>
      <vt:lpstr>Beginning Questions</vt:lpstr>
      <vt:lpstr>Where Grants Come From</vt:lpstr>
      <vt:lpstr>Myths About Grants</vt:lpstr>
      <vt:lpstr>More Myths</vt:lpstr>
      <vt:lpstr>Finding Funding Sources</vt:lpstr>
      <vt:lpstr>Funding Sources cont….</vt:lpstr>
      <vt:lpstr>Evaluation Potential Funding Sources</vt:lpstr>
      <vt:lpstr>Understanding the RFP</vt:lpstr>
      <vt:lpstr>Develop Your Proposal Writing Plan of Attack</vt:lpstr>
      <vt:lpstr>General Characteristics of a Winning Grant Proposal</vt:lpstr>
      <vt:lpstr>Leveraging Your Current Grant</vt:lpstr>
      <vt:lpstr>Proposal Writing Process ---  START EARLY!!!!!!!</vt:lpstr>
      <vt:lpstr>Proposal Writing Process Cont.</vt:lpstr>
      <vt:lpstr>Proposal Writing Process Cont.</vt:lpstr>
      <vt:lpstr>Proposal Writing Process Cont.</vt:lpstr>
      <vt:lpstr>Developing the Budget</vt:lpstr>
      <vt:lpstr>Budget Formation Cont.</vt:lpstr>
      <vt:lpstr>Developing Plan for Sustainability</vt:lpstr>
      <vt:lpstr>Developing the Proposal Narrative</vt:lpstr>
      <vt:lpstr>Proposal Narrative Cont.</vt:lpstr>
      <vt:lpstr>Methods Section (be detailed and clear)</vt:lpstr>
      <vt:lpstr>Evaluation Section</vt:lpstr>
      <vt:lpstr>Putting Everything Together</vt:lpstr>
      <vt:lpstr>Example Plan of Attack</vt:lpstr>
      <vt:lpstr>Example of Agencies Goals and Funding Details</vt:lpstr>
      <vt:lpstr>Samples of Evaluation Criteria Template</vt:lpstr>
      <vt:lpstr>Letters of Support or Outside Documentation Plan</vt:lpstr>
      <vt:lpstr>Ten Grant Writing No No’s</vt:lpstr>
      <vt:lpstr>Reasons for Low Review Ratings</vt:lpstr>
      <vt:lpstr>Questions, Thoughts, Comments, Items to Share   To Share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Developing a Community-Wide Youth and Physical Fitness Initiative</dc:title>
  <dc:creator>Director</dc:creator>
  <cp:lastModifiedBy>Acer</cp:lastModifiedBy>
  <cp:revision>31</cp:revision>
  <dcterms:created xsi:type="dcterms:W3CDTF">2014-04-01T15:46:58Z</dcterms:created>
  <dcterms:modified xsi:type="dcterms:W3CDTF">2016-01-18T01:13:11Z</dcterms:modified>
</cp:coreProperties>
</file>